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1" r:id="rId1"/>
    <p:sldMasterId id="2147483674" r:id="rId2"/>
    <p:sldMasterId id="2147483687" r:id="rId3"/>
    <p:sldMasterId id="2147483700" r:id="rId4"/>
    <p:sldMasterId id="2147483713" r:id="rId5"/>
    <p:sldMasterId id="2147483726" r:id="rId6"/>
  </p:sldMasterIdLst>
  <p:notesMasterIdLst>
    <p:notesMasterId r:id="rId45"/>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高新科技政策简介" id="{990C3CC4-21D6-48E0-AFF9-B89BC4E57369}">
          <p14:sldIdLst>
            <p14:sldId id="256"/>
            <p14:sldId id="257"/>
            <p14:sldId id="258"/>
          </p14:sldIdLst>
        </p14:section>
        <p14:section name="高新技术企业认定" id="{2F67E1EA-6A25-4398-82DF-428D53AA5A67}">
          <p14:sldIdLst>
            <p14:sldId id="259"/>
            <p14:sldId id="260"/>
            <p14:sldId id="261"/>
            <p14:sldId id="262"/>
            <p14:sldId id="263"/>
            <p14:sldId id="264"/>
            <p14:sldId id="265"/>
            <p14:sldId id="266"/>
            <p14:sldId id="267"/>
          </p14:sldIdLst>
        </p14:section>
        <p14:section name="技术先进型服务企业认定" id="{EE646806-FF0B-4D3E-BD80-B5F0F17F8C9C}">
          <p14:sldIdLst>
            <p14:sldId id="268"/>
            <p14:sldId id="269"/>
            <p14:sldId id="270"/>
            <p14:sldId id="271"/>
            <p14:sldId id="272"/>
            <p14:sldId id="273"/>
            <p14:sldId id="274"/>
          </p14:sldIdLst>
        </p14:section>
        <p14:section name="研发经费加计扣除" id="{8BAA47D1-1E9E-4388-86DD-1CCD8D51CB1C}">
          <p14:sldIdLst>
            <p14:sldId id="275"/>
            <p14:sldId id="276"/>
            <p14:sldId id="277"/>
            <p14:sldId id="278"/>
            <p14:sldId id="279"/>
          </p14:sldIdLst>
        </p14:section>
        <p14:section name="技术合同登记" id="{1C9DC055-DC62-4F1D-82E0-179B613ABE32}">
          <p14:sldIdLst>
            <p14:sldId id="280"/>
            <p14:sldId id="281"/>
            <p14:sldId id="282"/>
            <p14:sldId id="283"/>
            <p14:sldId id="284"/>
            <p14:sldId id="285"/>
            <p14:sldId id="286"/>
            <p14:sldId id="287"/>
          </p14:sldIdLst>
        </p14:section>
        <p14:section name="其他政策" id="{3DD30C1F-A16F-4E20-A0E2-C3055410E8E2}">
          <p14:sldIdLst>
            <p14:sldId id="288"/>
            <p14:sldId id="289"/>
            <p14:sldId id="290"/>
            <p14:sldId id="291"/>
            <p14:sldId id="292"/>
            <p14:sldId id="29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32" autoAdjust="0"/>
  </p:normalViewPr>
  <p:slideViewPr>
    <p:cSldViewPr>
      <p:cViewPr varScale="1">
        <p:scale>
          <a:sx n="87" d="100"/>
          <a:sy n="87" d="100"/>
        </p:scale>
        <p:origin x="1062"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heme" Target="theme/theme1.xml"/><Relationship Id="rId8" Type="http://schemas.openxmlformats.org/officeDocument/2006/relationships/slide" Target="slides/slide2.xml"/></Relationships>
</file>

<file path=ppt/diagrams/_rels/data1.xml.rels><?xml version="1.0" encoding="UTF-8" standalone="yes"?>
<Relationships xmlns="http://schemas.openxmlformats.org/package/2006/relationships"><Relationship Id="rId1" Type="http://schemas.openxmlformats.org/officeDocument/2006/relationships/slide" Target="../slides/slide4.xml"/></Relationships>
</file>

<file path=ppt/diagrams/_rels/data2.xml.rels><?xml version="1.0" encoding="UTF-8" standalone="yes"?>
<Relationships xmlns="http://schemas.openxmlformats.org/package/2006/relationships"><Relationship Id="rId1" Type="http://schemas.openxmlformats.org/officeDocument/2006/relationships/slide" Target="../slides/slide25.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9774F0-A306-4CCF-B962-A2E98745DC96}" type="doc">
      <dgm:prSet loTypeId="urn:microsoft.com/office/officeart/2005/8/layout/list1" loCatId="list" qsTypeId="urn:microsoft.com/office/officeart/2005/8/quickstyle/3d6" qsCatId="3D" csTypeId="urn:microsoft.com/office/officeart/2005/8/colors/colorful1" csCatId="colorful"/>
      <dgm:spPr/>
      <dgm:t>
        <a:bodyPr/>
        <a:lstStyle/>
        <a:p>
          <a:endParaRPr lang="zh-CN" altLang="en-US"/>
        </a:p>
      </dgm:t>
    </dgm:pt>
    <dgm:pt modelId="{1B9593A1-67C9-4BC6-AB9A-84077226922F}">
      <dgm:prSet/>
      <dgm:spPr/>
      <dgm:t>
        <a:bodyPr/>
        <a:lstStyle/>
        <a:p>
          <a:pPr rtl="0"/>
          <a:r>
            <a:rPr lang="zh-CN" b="0" i="0" baseline="0" dirty="0" smtClean="0"/>
            <a:t>战略性新兴产业促进</a:t>
          </a:r>
          <a:endParaRPr lang="zh-CN" dirty="0"/>
        </a:p>
      </dgm:t>
    </dgm:pt>
    <dgm:pt modelId="{754A976C-EA9F-4363-ACDE-199CAC458F1C}" type="parTrans" cxnId="{D246B065-CE56-4FB3-9F63-8F5B8162DF1E}">
      <dgm:prSet/>
      <dgm:spPr/>
      <dgm:t>
        <a:bodyPr/>
        <a:lstStyle/>
        <a:p>
          <a:endParaRPr lang="zh-CN" altLang="en-US"/>
        </a:p>
      </dgm:t>
    </dgm:pt>
    <dgm:pt modelId="{702EE926-1A91-4BAF-B409-B679EF8E2546}" type="sibTrans" cxnId="{D246B065-CE56-4FB3-9F63-8F5B8162DF1E}">
      <dgm:prSet/>
      <dgm:spPr/>
      <dgm:t>
        <a:bodyPr/>
        <a:lstStyle/>
        <a:p>
          <a:endParaRPr lang="zh-CN" altLang="en-US"/>
        </a:p>
      </dgm:t>
    </dgm:pt>
    <dgm:pt modelId="{3A09E4EA-E2D8-49F7-AA3C-2E4DEA26118F}">
      <dgm:prSet/>
      <dgm:spPr/>
      <dgm:t>
        <a:bodyPr/>
        <a:lstStyle/>
        <a:p>
          <a:pPr rtl="0"/>
          <a:r>
            <a:rPr lang="zh-CN" b="0" i="0" baseline="0" dirty="0" smtClean="0">
              <a:hlinkClick xmlns:r="http://schemas.openxmlformats.org/officeDocument/2006/relationships" r:id="rId1" action="ppaction://hlinksldjump"/>
            </a:rPr>
            <a:t>高新技术企业认定</a:t>
          </a:r>
          <a:endParaRPr lang="zh-CN" dirty="0"/>
        </a:p>
      </dgm:t>
    </dgm:pt>
    <dgm:pt modelId="{95E9AE44-AD5B-4B6A-B82C-672D6D15142A}" type="parTrans" cxnId="{39D7C127-7777-41EB-8560-A5CA7E80EDB2}">
      <dgm:prSet/>
      <dgm:spPr/>
      <dgm:t>
        <a:bodyPr/>
        <a:lstStyle/>
        <a:p>
          <a:endParaRPr lang="zh-CN" altLang="en-US"/>
        </a:p>
      </dgm:t>
    </dgm:pt>
    <dgm:pt modelId="{B0A3173C-8BC3-43BD-8D85-AB7B969E6BDE}" type="sibTrans" cxnId="{39D7C127-7777-41EB-8560-A5CA7E80EDB2}">
      <dgm:prSet/>
      <dgm:spPr/>
      <dgm:t>
        <a:bodyPr/>
        <a:lstStyle/>
        <a:p>
          <a:endParaRPr lang="zh-CN" altLang="en-US"/>
        </a:p>
      </dgm:t>
    </dgm:pt>
    <dgm:pt modelId="{0C1FBDB9-B541-480F-85F1-848986A920FE}">
      <dgm:prSet/>
      <dgm:spPr/>
      <dgm:t>
        <a:bodyPr/>
        <a:lstStyle/>
        <a:p>
          <a:pPr rtl="0"/>
          <a:r>
            <a:rPr lang="zh-CN" b="0" i="0" baseline="0" dirty="0" smtClean="0"/>
            <a:t>技术先进型服务企业认定</a:t>
          </a:r>
          <a:endParaRPr lang="zh-CN" dirty="0"/>
        </a:p>
      </dgm:t>
    </dgm:pt>
    <dgm:pt modelId="{95BB7D73-BC56-4D14-93C8-E0C418987394}" type="parTrans" cxnId="{6EAC957C-B735-429E-B1B1-A07325CD2240}">
      <dgm:prSet/>
      <dgm:spPr/>
      <dgm:t>
        <a:bodyPr/>
        <a:lstStyle/>
        <a:p>
          <a:endParaRPr lang="zh-CN" altLang="en-US"/>
        </a:p>
      </dgm:t>
    </dgm:pt>
    <dgm:pt modelId="{1CFF7034-CD38-4C62-A0DB-5007DBF10B0B}" type="sibTrans" cxnId="{6EAC957C-B735-429E-B1B1-A07325CD2240}">
      <dgm:prSet/>
      <dgm:spPr/>
      <dgm:t>
        <a:bodyPr/>
        <a:lstStyle/>
        <a:p>
          <a:endParaRPr lang="zh-CN" altLang="en-US"/>
        </a:p>
      </dgm:t>
    </dgm:pt>
    <dgm:pt modelId="{F6EF9173-9EE8-4124-A2C7-94A92A7D4BB8}">
      <dgm:prSet/>
      <dgm:spPr/>
      <dgm:t>
        <a:bodyPr/>
        <a:lstStyle/>
        <a:p>
          <a:pPr rtl="0"/>
          <a:r>
            <a:rPr lang="zh-CN" b="0" i="0" baseline="0" smtClean="0"/>
            <a:t>研发经费加计扣除</a:t>
          </a:r>
          <a:endParaRPr lang="zh-CN"/>
        </a:p>
      </dgm:t>
    </dgm:pt>
    <dgm:pt modelId="{4F13AE14-90C1-464F-BBEA-3D7DA4B6B665}" type="parTrans" cxnId="{3EE3F7A1-20A1-421C-B588-4CCEDB0204F5}">
      <dgm:prSet/>
      <dgm:spPr/>
      <dgm:t>
        <a:bodyPr/>
        <a:lstStyle/>
        <a:p>
          <a:endParaRPr lang="zh-CN" altLang="en-US"/>
        </a:p>
      </dgm:t>
    </dgm:pt>
    <dgm:pt modelId="{8724EAD3-2586-4F82-B9F3-A80D3AB78297}" type="sibTrans" cxnId="{3EE3F7A1-20A1-421C-B588-4CCEDB0204F5}">
      <dgm:prSet/>
      <dgm:spPr/>
      <dgm:t>
        <a:bodyPr/>
        <a:lstStyle/>
        <a:p>
          <a:endParaRPr lang="zh-CN" altLang="en-US"/>
        </a:p>
      </dgm:t>
    </dgm:pt>
    <dgm:pt modelId="{EB4525E5-5F8F-482A-BF2C-5F72F12728ED}">
      <dgm:prSet/>
      <dgm:spPr/>
      <dgm:t>
        <a:bodyPr/>
        <a:lstStyle/>
        <a:p>
          <a:pPr rtl="0"/>
          <a:r>
            <a:rPr lang="zh-CN" b="0" i="0" baseline="0" dirty="0" smtClean="0"/>
            <a:t>科技型中小企业技术创新资金</a:t>
          </a:r>
          <a:endParaRPr lang="zh-CN" dirty="0"/>
        </a:p>
      </dgm:t>
    </dgm:pt>
    <dgm:pt modelId="{8C26FAE3-C96B-45A2-BB93-66A6B9354C57}" type="parTrans" cxnId="{D8D85EB7-19ED-4207-B33B-A0611507578D}">
      <dgm:prSet/>
      <dgm:spPr/>
      <dgm:t>
        <a:bodyPr/>
        <a:lstStyle/>
        <a:p>
          <a:endParaRPr lang="zh-CN" altLang="en-US"/>
        </a:p>
      </dgm:t>
    </dgm:pt>
    <dgm:pt modelId="{FEF2BB2E-2F87-4B8A-928A-DB5F62D23DA5}" type="sibTrans" cxnId="{D8D85EB7-19ED-4207-B33B-A0611507578D}">
      <dgm:prSet/>
      <dgm:spPr/>
      <dgm:t>
        <a:bodyPr/>
        <a:lstStyle/>
        <a:p>
          <a:endParaRPr lang="zh-CN" altLang="en-US"/>
        </a:p>
      </dgm:t>
    </dgm:pt>
    <dgm:pt modelId="{2453DB10-3C93-400C-91A6-6367351B363D}">
      <dgm:prSet/>
      <dgm:spPr/>
      <dgm:t>
        <a:bodyPr/>
        <a:lstStyle/>
        <a:p>
          <a:pPr rtl="0"/>
          <a:r>
            <a:rPr lang="zh-CN" b="0" i="0" baseline="0" smtClean="0"/>
            <a:t>高新技术成果转化</a:t>
          </a:r>
          <a:endParaRPr lang="zh-CN"/>
        </a:p>
      </dgm:t>
    </dgm:pt>
    <dgm:pt modelId="{EA1ED3EF-C9BA-4F53-921B-CED7B0898F40}" type="parTrans" cxnId="{373B635F-A1EF-461E-9A5A-DC634C475E4B}">
      <dgm:prSet/>
      <dgm:spPr/>
      <dgm:t>
        <a:bodyPr/>
        <a:lstStyle/>
        <a:p>
          <a:endParaRPr lang="zh-CN" altLang="en-US"/>
        </a:p>
      </dgm:t>
    </dgm:pt>
    <dgm:pt modelId="{2073875D-D003-4C9D-9988-79B06548F06C}" type="sibTrans" cxnId="{373B635F-A1EF-461E-9A5A-DC634C475E4B}">
      <dgm:prSet/>
      <dgm:spPr/>
      <dgm:t>
        <a:bodyPr/>
        <a:lstStyle/>
        <a:p>
          <a:endParaRPr lang="zh-CN" altLang="en-US"/>
        </a:p>
      </dgm:t>
    </dgm:pt>
    <dgm:pt modelId="{5DAD514F-314E-4455-AAEC-EE18DDF9C7D7}">
      <dgm:prSet/>
      <dgm:spPr/>
      <dgm:t>
        <a:bodyPr/>
        <a:lstStyle/>
        <a:p>
          <a:pPr rtl="0"/>
          <a:r>
            <a:rPr lang="zh-CN" b="0" i="0" baseline="0" dirty="0" smtClean="0"/>
            <a:t>新技术新产品认定</a:t>
          </a:r>
          <a:endParaRPr lang="zh-CN" dirty="0"/>
        </a:p>
      </dgm:t>
    </dgm:pt>
    <dgm:pt modelId="{606A269E-C01F-4520-A453-2FB0E8D041AA}" type="parTrans" cxnId="{F9D442C7-639F-4A45-9C70-3FB8AA4BDEA3}">
      <dgm:prSet/>
      <dgm:spPr/>
      <dgm:t>
        <a:bodyPr/>
        <a:lstStyle/>
        <a:p>
          <a:endParaRPr lang="zh-CN" altLang="en-US"/>
        </a:p>
      </dgm:t>
    </dgm:pt>
    <dgm:pt modelId="{D14361CB-5D28-4823-A8A9-27CB7A9824C8}" type="sibTrans" cxnId="{F9D442C7-639F-4A45-9C70-3FB8AA4BDEA3}">
      <dgm:prSet/>
      <dgm:spPr/>
      <dgm:t>
        <a:bodyPr/>
        <a:lstStyle/>
        <a:p>
          <a:endParaRPr lang="zh-CN" altLang="en-US"/>
        </a:p>
      </dgm:t>
    </dgm:pt>
    <dgm:pt modelId="{326D05A3-79BD-4C49-86EC-288E2E2974A0}">
      <dgm:prSet/>
      <dgm:spPr/>
      <dgm:t>
        <a:bodyPr/>
        <a:lstStyle/>
        <a:p>
          <a:pPr rtl="0"/>
          <a:r>
            <a:rPr lang="zh-CN" b="0" i="0" baseline="0" smtClean="0"/>
            <a:t>战兴产业科技成果转化基地</a:t>
          </a:r>
          <a:endParaRPr lang="zh-CN"/>
        </a:p>
      </dgm:t>
    </dgm:pt>
    <dgm:pt modelId="{E4D1B02E-D6FF-4AC5-90E7-8074E399E9AB}" type="parTrans" cxnId="{9237641B-9830-423C-B839-C5A570B78F4F}">
      <dgm:prSet/>
      <dgm:spPr/>
      <dgm:t>
        <a:bodyPr/>
        <a:lstStyle/>
        <a:p>
          <a:endParaRPr lang="zh-CN" altLang="en-US"/>
        </a:p>
      </dgm:t>
    </dgm:pt>
    <dgm:pt modelId="{C98AD9EA-421E-407F-87C1-E515F394FE9C}" type="sibTrans" cxnId="{9237641B-9830-423C-B839-C5A570B78F4F}">
      <dgm:prSet/>
      <dgm:spPr/>
      <dgm:t>
        <a:bodyPr/>
        <a:lstStyle/>
        <a:p>
          <a:endParaRPr lang="zh-CN" altLang="en-US"/>
        </a:p>
      </dgm:t>
    </dgm:pt>
    <dgm:pt modelId="{1E059079-28B2-480C-9B88-48E77E307653}">
      <dgm:prSet/>
      <dgm:spPr/>
      <dgm:t>
        <a:bodyPr/>
        <a:lstStyle/>
        <a:p>
          <a:pPr rtl="0"/>
          <a:r>
            <a:rPr lang="zh-CN" b="0" i="0" baseline="0" dirty="0" smtClean="0"/>
            <a:t>科技企业孵化机构（战略性新兴产业孵育基地）建设</a:t>
          </a:r>
          <a:endParaRPr lang="zh-CN" dirty="0"/>
        </a:p>
      </dgm:t>
    </dgm:pt>
    <dgm:pt modelId="{B27CD506-B88B-4149-960B-1CD862B89B69}" type="parTrans" cxnId="{E5210B2F-0810-40B3-B22B-E6CB0A4345D8}">
      <dgm:prSet/>
      <dgm:spPr/>
      <dgm:t>
        <a:bodyPr/>
        <a:lstStyle/>
        <a:p>
          <a:endParaRPr lang="zh-CN" altLang="en-US"/>
        </a:p>
      </dgm:t>
    </dgm:pt>
    <dgm:pt modelId="{66131655-89B7-4F34-8687-9FA7C3A2545C}" type="sibTrans" cxnId="{E5210B2F-0810-40B3-B22B-E6CB0A4345D8}">
      <dgm:prSet/>
      <dgm:spPr/>
      <dgm:t>
        <a:bodyPr/>
        <a:lstStyle/>
        <a:p>
          <a:endParaRPr lang="zh-CN" altLang="en-US"/>
        </a:p>
      </dgm:t>
    </dgm:pt>
    <dgm:pt modelId="{285F53C8-6B05-424A-900A-1814B62A11C1}" type="pres">
      <dgm:prSet presAssocID="{469774F0-A306-4CCF-B962-A2E98745DC96}" presName="linear" presStyleCnt="0">
        <dgm:presLayoutVars>
          <dgm:dir/>
          <dgm:animLvl val="lvl"/>
          <dgm:resizeHandles val="exact"/>
        </dgm:presLayoutVars>
      </dgm:prSet>
      <dgm:spPr/>
      <dgm:t>
        <a:bodyPr/>
        <a:lstStyle/>
        <a:p>
          <a:endParaRPr lang="zh-CN" altLang="en-US"/>
        </a:p>
      </dgm:t>
    </dgm:pt>
    <dgm:pt modelId="{A7634B02-BE64-4F5B-8B26-0EB95C7911A1}" type="pres">
      <dgm:prSet presAssocID="{1B9593A1-67C9-4BC6-AB9A-84077226922F}" presName="parentLin" presStyleCnt="0"/>
      <dgm:spPr/>
    </dgm:pt>
    <dgm:pt modelId="{55299AB1-996E-4834-A27D-253395A40DA5}" type="pres">
      <dgm:prSet presAssocID="{1B9593A1-67C9-4BC6-AB9A-84077226922F}" presName="parentLeftMargin" presStyleLbl="node1" presStyleIdx="0" presStyleCnt="1"/>
      <dgm:spPr/>
      <dgm:t>
        <a:bodyPr/>
        <a:lstStyle/>
        <a:p>
          <a:endParaRPr lang="zh-CN" altLang="en-US"/>
        </a:p>
      </dgm:t>
    </dgm:pt>
    <dgm:pt modelId="{C69144FB-7821-458B-9632-3043410D2949}" type="pres">
      <dgm:prSet presAssocID="{1B9593A1-67C9-4BC6-AB9A-84077226922F}" presName="parentText" presStyleLbl="node1" presStyleIdx="0" presStyleCnt="1">
        <dgm:presLayoutVars>
          <dgm:chMax val="0"/>
          <dgm:bulletEnabled val="1"/>
        </dgm:presLayoutVars>
      </dgm:prSet>
      <dgm:spPr/>
      <dgm:t>
        <a:bodyPr/>
        <a:lstStyle/>
        <a:p>
          <a:endParaRPr lang="zh-CN" altLang="en-US"/>
        </a:p>
      </dgm:t>
    </dgm:pt>
    <dgm:pt modelId="{F921FC53-D4E3-457D-AED0-BA6678293980}" type="pres">
      <dgm:prSet presAssocID="{1B9593A1-67C9-4BC6-AB9A-84077226922F}" presName="negativeSpace" presStyleCnt="0"/>
      <dgm:spPr/>
    </dgm:pt>
    <dgm:pt modelId="{C3EC0A3F-ACA7-4601-AE64-A53A63BE9F62}" type="pres">
      <dgm:prSet presAssocID="{1B9593A1-67C9-4BC6-AB9A-84077226922F}" presName="childText" presStyleLbl="conFgAcc1" presStyleIdx="0" presStyleCnt="1">
        <dgm:presLayoutVars>
          <dgm:bulletEnabled val="1"/>
        </dgm:presLayoutVars>
      </dgm:prSet>
      <dgm:spPr/>
      <dgm:t>
        <a:bodyPr/>
        <a:lstStyle/>
        <a:p>
          <a:endParaRPr lang="zh-CN" altLang="en-US"/>
        </a:p>
      </dgm:t>
    </dgm:pt>
  </dgm:ptLst>
  <dgm:cxnLst>
    <dgm:cxn modelId="{0607EA10-BE0A-4A12-AD5E-9712F915E822}" type="presOf" srcId="{0C1FBDB9-B541-480F-85F1-848986A920FE}" destId="{C3EC0A3F-ACA7-4601-AE64-A53A63BE9F62}" srcOrd="0" destOrd="1" presId="urn:microsoft.com/office/officeart/2005/8/layout/list1"/>
    <dgm:cxn modelId="{E5210B2F-0810-40B3-B22B-E6CB0A4345D8}" srcId="{1B9593A1-67C9-4BC6-AB9A-84077226922F}" destId="{1E059079-28B2-480C-9B88-48E77E307653}" srcOrd="7" destOrd="0" parTransId="{B27CD506-B88B-4149-960B-1CD862B89B69}" sibTransId="{66131655-89B7-4F34-8687-9FA7C3A2545C}"/>
    <dgm:cxn modelId="{2583C583-E2BA-4BAE-87F5-570AA6813727}" type="presOf" srcId="{5DAD514F-314E-4455-AAEC-EE18DDF9C7D7}" destId="{C3EC0A3F-ACA7-4601-AE64-A53A63BE9F62}" srcOrd="0" destOrd="5" presId="urn:microsoft.com/office/officeart/2005/8/layout/list1"/>
    <dgm:cxn modelId="{22AD6D19-42EE-4DF6-8390-1CBEA572A989}" type="presOf" srcId="{EB4525E5-5F8F-482A-BF2C-5F72F12728ED}" destId="{C3EC0A3F-ACA7-4601-AE64-A53A63BE9F62}" srcOrd="0" destOrd="3" presId="urn:microsoft.com/office/officeart/2005/8/layout/list1"/>
    <dgm:cxn modelId="{AF610402-514D-4211-9EC4-8FB3294538A0}" type="presOf" srcId="{2453DB10-3C93-400C-91A6-6367351B363D}" destId="{C3EC0A3F-ACA7-4601-AE64-A53A63BE9F62}" srcOrd="0" destOrd="4" presId="urn:microsoft.com/office/officeart/2005/8/layout/list1"/>
    <dgm:cxn modelId="{39D7C127-7777-41EB-8560-A5CA7E80EDB2}" srcId="{1B9593A1-67C9-4BC6-AB9A-84077226922F}" destId="{3A09E4EA-E2D8-49F7-AA3C-2E4DEA26118F}" srcOrd="0" destOrd="0" parTransId="{95E9AE44-AD5B-4B6A-B82C-672D6D15142A}" sibTransId="{B0A3173C-8BC3-43BD-8D85-AB7B969E6BDE}"/>
    <dgm:cxn modelId="{66CCE786-6F1B-4F0D-B55C-790FB516E2E0}" type="presOf" srcId="{326D05A3-79BD-4C49-86EC-288E2E2974A0}" destId="{C3EC0A3F-ACA7-4601-AE64-A53A63BE9F62}" srcOrd="0" destOrd="6" presId="urn:microsoft.com/office/officeart/2005/8/layout/list1"/>
    <dgm:cxn modelId="{6EAC957C-B735-429E-B1B1-A07325CD2240}" srcId="{1B9593A1-67C9-4BC6-AB9A-84077226922F}" destId="{0C1FBDB9-B541-480F-85F1-848986A920FE}" srcOrd="1" destOrd="0" parTransId="{95BB7D73-BC56-4D14-93C8-E0C418987394}" sibTransId="{1CFF7034-CD38-4C62-A0DB-5007DBF10B0B}"/>
    <dgm:cxn modelId="{BC800070-5CD2-4699-ACD5-ED39395EE877}" type="presOf" srcId="{F6EF9173-9EE8-4124-A2C7-94A92A7D4BB8}" destId="{C3EC0A3F-ACA7-4601-AE64-A53A63BE9F62}" srcOrd="0" destOrd="2" presId="urn:microsoft.com/office/officeart/2005/8/layout/list1"/>
    <dgm:cxn modelId="{D246B065-CE56-4FB3-9F63-8F5B8162DF1E}" srcId="{469774F0-A306-4CCF-B962-A2E98745DC96}" destId="{1B9593A1-67C9-4BC6-AB9A-84077226922F}" srcOrd="0" destOrd="0" parTransId="{754A976C-EA9F-4363-ACDE-199CAC458F1C}" sibTransId="{702EE926-1A91-4BAF-B409-B679EF8E2546}"/>
    <dgm:cxn modelId="{068B1E65-8B64-472C-913F-77FC20FC3F3A}" type="presOf" srcId="{469774F0-A306-4CCF-B962-A2E98745DC96}" destId="{285F53C8-6B05-424A-900A-1814B62A11C1}" srcOrd="0" destOrd="0" presId="urn:microsoft.com/office/officeart/2005/8/layout/list1"/>
    <dgm:cxn modelId="{D8D85EB7-19ED-4207-B33B-A0611507578D}" srcId="{1B9593A1-67C9-4BC6-AB9A-84077226922F}" destId="{EB4525E5-5F8F-482A-BF2C-5F72F12728ED}" srcOrd="3" destOrd="0" parTransId="{8C26FAE3-C96B-45A2-BB93-66A6B9354C57}" sibTransId="{FEF2BB2E-2F87-4B8A-928A-DB5F62D23DA5}"/>
    <dgm:cxn modelId="{3EE3F7A1-20A1-421C-B588-4CCEDB0204F5}" srcId="{1B9593A1-67C9-4BC6-AB9A-84077226922F}" destId="{F6EF9173-9EE8-4124-A2C7-94A92A7D4BB8}" srcOrd="2" destOrd="0" parTransId="{4F13AE14-90C1-464F-BBEA-3D7DA4B6B665}" sibTransId="{8724EAD3-2586-4F82-B9F3-A80D3AB78297}"/>
    <dgm:cxn modelId="{373B635F-A1EF-461E-9A5A-DC634C475E4B}" srcId="{1B9593A1-67C9-4BC6-AB9A-84077226922F}" destId="{2453DB10-3C93-400C-91A6-6367351B363D}" srcOrd="4" destOrd="0" parTransId="{EA1ED3EF-C9BA-4F53-921B-CED7B0898F40}" sibTransId="{2073875D-D003-4C9D-9988-79B06548F06C}"/>
    <dgm:cxn modelId="{9237641B-9830-423C-B839-C5A570B78F4F}" srcId="{1B9593A1-67C9-4BC6-AB9A-84077226922F}" destId="{326D05A3-79BD-4C49-86EC-288E2E2974A0}" srcOrd="6" destOrd="0" parTransId="{E4D1B02E-D6FF-4AC5-90E7-8074E399E9AB}" sibTransId="{C98AD9EA-421E-407F-87C1-E515F394FE9C}"/>
    <dgm:cxn modelId="{F9D442C7-639F-4A45-9C70-3FB8AA4BDEA3}" srcId="{1B9593A1-67C9-4BC6-AB9A-84077226922F}" destId="{5DAD514F-314E-4455-AAEC-EE18DDF9C7D7}" srcOrd="5" destOrd="0" parTransId="{606A269E-C01F-4520-A453-2FB0E8D041AA}" sibTransId="{D14361CB-5D28-4823-A8A9-27CB7A9824C8}"/>
    <dgm:cxn modelId="{2CE890B8-B8D1-45D2-B140-AC0EEEAF9035}" type="presOf" srcId="{1B9593A1-67C9-4BC6-AB9A-84077226922F}" destId="{C69144FB-7821-458B-9632-3043410D2949}" srcOrd="1" destOrd="0" presId="urn:microsoft.com/office/officeart/2005/8/layout/list1"/>
    <dgm:cxn modelId="{6E666318-F08D-4036-AF28-ADE05265C7C8}" type="presOf" srcId="{1E059079-28B2-480C-9B88-48E77E307653}" destId="{C3EC0A3F-ACA7-4601-AE64-A53A63BE9F62}" srcOrd="0" destOrd="7" presId="urn:microsoft.com/office/officeart/2005/8/layout/list1"/>
    <dgm:cxn modelId="{022B11B2-3360-4843-B6D7-D70D3D03591A}" type="presOf" srcId="{3A09E4EA-E2D8-49F7-AA3C-2E4DEA26118F}" destId="{C3EC0A3F-ACA7-4601-AE64-A53A63BE9F62}" srcOrd="0" destOrd="0" presId="urn:microsoft.com/office/officeart/2005/8/layout/list1"/>
    <dgm:cxn modelId="{B1F95C01-83E7-4AAE-9E29-EFE6253B3B15}" type="presOf" srcId="{1B9593A1-67C9-4BC6-AB9A-84077226922F}" destId="{55299AB1-996E-4834-A27D-253395A40DA5}" srcOrd="0" destOrd="0" presId="urn:microsoft.com/office/officeart/2005/8/layout/list1"/>
    <dgm:cxn modelId="{4E1CF7B0-41D1-42E2-84A5-CA775F016567}" type="presParOf" srcId="{285F53C8-6B05-424A-900A-1814B62A11C1}" destId="{A7634B02-BE64-4F5B-8B26-0EB95C7911A1}" srcOrd="0" destOrd="0" presId="urn:microsoft.com/office/officeart/2005/8/layout/list1"/>
    <dgm:cxn modelId="{D5C3051F-4618-4B0A-ABD7-8B3010E8C8C1}" type="presParOf" srcId="{A7634B02-BE64-4F5B-8B26-0EB95C7911A1}" destId="{55299AB1-996E-4834-A27D-253395A40DA5}" srcOrd="0" destOrd="0" presId="urn:microsoft.com/office/officeart/2005/8/layout/list1"/>
    <dgm:cxn modelId="{4A462602-9232-48CE-BC26-F248997F810A}" type="presParOf" srcId="{A7634B02-BE64-4F5B-8B26-0EB95C7911A1}" destId="{C69144FB-7821-458B-9632-3043410D2949}" srcOrd="1" destOrd="0" presId="urn:microsoft.com/office/officeart/2005/8/layout/list1"/>
    <dgm:cxn modelId="{2F3112C4-EB6C-4178-B0AE-E8340527B82D}" type="presParOf" srcId="{285F53C8-6B05-424A-900A-1814B62A11C1}" destId="{F921FC53-D4E3-457D-AED0-BA6678293980}" srcOrd="1" destOrd="0" presId="urn:microsoft.com/office/officeart/2005/8/layout/list1"/>
    <dgm:cxn modelId="{C0817250-9CCC-4B61-BE21-7DFF888BEF3F}" type="presParOf" srcId="{285F53C8-6B05-424A-900A-1814B62A11C1}" destId="{C3EC0A3F-ACA7-4601-AE64-A53A63BE9F62}" srcOrd="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1D99230-D7CE-488A-9890-33C98990A65E}" type="doc">
      <dgm:prSet loTypeId="urn:microsoft.com/office/officeart/2005/8/layout/radial3" loCatId="relationship" qsTypeId="urn:microsoft.com/office/officeart/2005/8/quickstyle/simple1" qsCatId="simple" csTypeId="urn:microsoft.com/office/officeart/2005/8/colors/colorful1" csCatId="colorful"/>
      <dgm:spPr/>
      <dgm:t>
        <a:bodyPr/>
        <a:lstStyle/>
        <a:p>
          <a:endParaRPr lang="zh-CN" altLang="en-US"/>
        </a:p>
      </dgm:t>
    </dgm:pt>
    <dgm:pt modelId="{47A5DB33-46CB-4E64-AEFC-D6C3606BE53B}">
      <dgm:prSet/>
      <dgm:spPr/>
      <dgm:t>
        <a:bodyPr/>
        <a:lstStyle/>
        <a:p>
          <a:pPr rtl="0"/>
          <a:r>
            <a:rPr lang="zh-CN" dirty="0" smtClean="0"/>
            <a:t>科技服务业促进</a:t>
          </a:r>
          <a:endParaRPr lang="zh-CN" dirty="0"/>
        </a:p>
      </dgm:t>
    </dgm:pt>
    <dgm:pt modelId="{E8F8A0C5-7BDA-4DDF-873E-3F837823D101}" type="parTrans" cxnId="{B8E92C6B-69F8-4064-9510-60B3621C457F}">
      <dgm:prSet/>
      <dgm:spPr/>
      <dgm:t>
        <a:bodyPr/>
        <a:lstStyle/>
        <a:p>
          <a:endParaRPr lang="zh-CN" altLang="en-US"/>
        </a:p>
      </dgm:t>
    </dgm:pt>
    <dgm:pt modelId="{6BCCC6AF-565F-40E4-A8AA-EE2A3864835F}" type="sibTrans" cxnId="{B8E92C6B-69F8-4064-9510-60B3621C457F}">
      <dgm:prSet/>
      <dgm:spPr/>
      <dgm:t>
        <a:bodyPr/>
        <a:lstStyle/>
        <a:p>
          <a:endParaRPr lang="zh-CN" altLang="en-US"/>
        </a:p>
      </dgm:t>
    </dgm:pt>
    <dgm:pt modelId="{FC4F8918-45C1-4A89-9FEE-400E765FB963}">
      <dgm:prSet/>
      <dgm:spPr/>
      <dgm:t>
        <a:bodyPr/>
        <a:lstStyle/>
        <a:p>
          <a:pPr rtl="0"/>
          <a:r>
            <a:rPr lang="zh-CN" dirty="0" smtClean="0">
              <a:hlinkClick xmlns:r="http://schemas.openxmlformats.org/officeDocument/2006/relationships" r:id="rId1" action="ppaction://hlinksldjump"/>
            </a:rPr>
            <a:t>技术合同登记</a:t>
          </a:r>
          <a:endParaRPr lang="zh-CN" dirty="0"/>
        </a:p>
      </dgm:t>
    </dgm:pt>
    <dgm:pt modelId="{06DCF471-629B-43AD-816C-EC2AE768F846}" type="parTrans" cxnId="{36381BFB-A608-4D44-9EBA-C2FB6051E632}">
      <dgm:prSet/>
      <dgm:spPr/>
      <dgm:t>
        <a:bodyPr/>
        <a:lstStyle/>
        <a:p>
          <a:endParaRPr lang="zh-CN" altLang="en-US"/>
        </a:p>
      </dgm:t>
    </dgm:pt>
    <dgm:pt modelId="{4801001E-0DA9-48C7-A8F5-4160617D0BF1}" type="sibTrans" cxnId="{36381BFB-A608-4D44-9EBA-C2FB6051E632}">
      <dgm:prSet/>
      <dgm:spPr/>
      <dgm:t>
        <a:bodyPr/>
        <a:lstStyle/>
        <a:p>
          <a:endParaRPr lang="zh-CN" altLang="en-US"/>
        </a:p>
      </dgm:t>
    </dgm:pt>
    <dgm:pt modelId="{D46FE79C-E8C0-4DC2-974B-CAEC5F547B3E}">
      <dgm:prSet/>
      <dgm:spPr/>
      <dgm:t>
        <a:bodyPr/>
        <a:lstStyle/>
        <a:p>
          <a:pPr rtl="0"/>
          <a:r>
            <a:rPr lang="zh-CN" smtClean="0"/>
            <a:t>技术转移</a:t>
          </a:r>
          <a:endParaRPr lang="zh-CN"/>
        </a:p>
      </dgm:t>
    </dgm:pt>
    <dgm:pt modelId="{AC1C1584-03B6-4F99-A435-576953262B92}" type="parTrans" cxnId="{386916A1-AF93-48C9-9F7F-840033928CFC}">
      <dgm:prSet/>
      <dgm:spPr/>
      <dgm:t>
        <a:bodyPr/>
        <a:lstStyle/>
        <a:p>
          <a:endParaRPr lang="zh-CN" altLang="en-US"/>
        </a:p>
      </dgm:t>
    </dgm:pt>
    <dgm:pt modelId="{7A21F3D6-2650-4A9C-B316-755ADD037264}" type="sibTrans" cxnId="{386916A1-AF93-48C9-9F7F-840033928CFC}">
      <dgm:prSet/>
      <dgm:spPr/>
      <dgm:t>
        <a:bodyPr/>
        <a:lstStyle/>
        <a:p>
          <a:endParaRPr lang="zh-CN" altLang="en-US"/>
        </a:p>
      </dgm:t>
    </dgm:pt>
    <dgm:pt modelId="{2F1A3CD4-1460-473D-96BE-A9EBC7194CD9}">
      <dgm:prSet/>
      <dgm:spPr/>
      <dgm:t>
        <a:bodyPr/>
        <a:lstStyle/>
        <a:p>
          <a:pPr rtl="0"/>
          <a:r>
            <a:rPr lang="zh-CN" smtClean="0"/>
            <a:t>工程技术服务</a:t>
          </a:r>
          <a:endParaRPr lang="zh-CN"/>
        </a:p>
      </dgm:t>
    </dgm:pt>
    <dgm:pt modelId="{F6E3EC3B-EB18-4885-ABF8-918CACDA7FAC}" type="parTrans" cxnId="{0ECE5BB9-C61A-439F-92F2-C37F84224325}">
      <dgm:prSet/>
      <dgm:spPr/>
      <dgm:t>
        <a:bodyPr/>
        <a:lstStyle/>
        <a:p>
          <a:endParaRPr lang="zh-CN" altLang="en-US"/>
        </a:p>
      </dgm:t>
    </dgm:pt>
    <dgm:pt modelId="{50FB782C-0C89-4020-8994-4EF0550522D4}" type="sibTrans" cxnId="{0ECE5BB9-C61A-439F-92F2-C37F84224325}">
      <dgm:prSet/>
      <dgm:spPr/>
      <dgm:t>
        <a:bodyPr/>
        <a:lstStyle/>
        <a:p>
          <a:endParaRPr lang="zh-CN" altLang="en-US"/>
        </a:p>
      </dgm:t>
    </dgm:pt>
    <dgm:pt modelId="{ACDBA2E5-8A19-4970-A4E3-12786BDE32A2}">
      <dgm:prSet/>
      <dgm:spPr/>
      <dgm:t>
        <a:bodyPr/>
        <a:lstStyle/>
        <a:p>
          <a:pPr rtl="0"/>
          <a:r>
            <a:rPr lang="zh-CN" smtClean="0"/>
            <a:t>工业设计促进</a:t>
          </a:r>
          <a:endParaRPr lang="zh-CN"/>
        </a:p>
      </dgm:t>
    </dgm:pt>
    <dgm:pt modelId="{E5261390-E220-4A10-95EF-330FBC5F320B}" type="parTrans" cxnId="{94E812B9-278A-46CC-83BA-9631AEADC374}">
      <dgm:prSet/>
      <dgm:spPr/>
      <dgm:t>
        <a:bodyPr/>
        <a:lstStyle/>
        <a:p>
          <a:endParaRPr lang="zh-CN" altLang="en-US"/>
        </a:p>
      </dgm:t>
    </dgm:pt>
    <dgm:pt modelId="{5780F84F-1999-47CE-9A56-47C670F15646}" type="sibTrans" cxnId="{94E812B9-278A-46CC-83BA-9631AEADC374}">
      <dgm:prSet/>
      <dgm:spPr/>
      <dgm:t>
        <a:bodyPr/>
        <a:lstStyle/>
        <a:p>
          <a:endParaRPr lang="zh-CN" altLang="en-US"/>
        </a:p>
      </dgm:t>
    </dgm:pt>
    <dgm:pt modelId="{6D9953AF-762A-4C3D-8B1E-D3C03242D588}">
      <dgm:prSet/>
      <dgm:spPr/>
      <dgm:t>
        <a:bodyPr/>
        <a:lstStyle/>
        <a:p>
          <a:pPr rtl="0"/>
          <a:r>
            <a:rPr lang="zh-CN" smtClean="0"/>
            <a:t>产业技术创新战略联盟建设</a:t>
          </a:r>
          <a:endParaRPr lang="zh-CN"/>
        </a:p>
      </dgm:t>
    </dgm:pt>
    <dgm:pt modelId="{99563195-BF2F-460C-8870-684366A569EC}" type="parTrans" cxnId="{395271E4-C5A2-4F1E-88E7-F928E87F61C5}">
      <dgm:prSet/>
      <dgm:spPr/>
      <dgm:t>
        <a:bodyPr/>
        <a:lstStyle/>
        <a:p>
          <a:endParaRPr lang="zh-CN" altLang="en-US"/>
        </a:p>
      </dgm:t>
    </dgm:pt>
    <dgm:pt modelId="{1CF61D4A-1F07-462C-AF73-9009488DD993}" type="sibTrans" cxnId="{395271E4-C5A2-4F1E-88E7-F928E87F61C5}">
      <dgm:prSet/>
      <dgm:spPr/>
      <dgm:t>
        <a:bodyPr/>
        <a:lstStyle/>
        <a:p>
          <a:endParaRPr lang="zh-CN" altLang="en-US"/>
        </a:p>
      </dgm:t>
    </dgm:pt>
    <dgm:pt modelId="{E51CB1D5-6EF8-4DE8-A662-7A0AFF691DD9}" type="pres">
      <dgm:prSet presAssocID="{C1D99230-D7CE-488A-9890-33C98990A65E}" presName="composite" presStyleCnt="0">
        <dgm:presLayoutVars>
          <dgm:chMax val="1"/>
          <dgm:dir/>
          <dgm:resizeHandles val="exact"/>
        </dgm:presLayoutVars>
      </dgm:prSet>
      <dgm:spPr/>
      <dgm:t>
        <a:bodyPr/>
        <a:lstStyle/>
        <a:p>
          <a:endParaRPr lang="zh-CN" altLang="en-US"/>
        </a:p>
      </dgm:t>
    </dgm:pt>
    <dgm:pt modelId="{4213E616-3C9E-4262-9B6E-917E28CE56EA}" type="pres">
      <dgm:prSet presAssocID="{C1D99230-D7CE-488A-9890-33C98990A65E}" presName="radial" presStyleCnt="0">
        <dgm:presLayoutVars>
          <dgm:animLvl val="ctr"/>
        </dgm:presLayoutVars>
      </dgm:prSet>
      <dgm:spPr/>
    </dgm:pt>
    <dgm:pt modelId="{BDC4DF9E-8444-4DF9-8EBE-B7CE53110551}" type="pres">
      <dgm:prSet presAssocID="{47A5DB33-46CB-4E64-AEFC-D6C3606BE53B}" presName="centerShape" presStyleLbl="vennNode1" presStyleIdx="0" presStyleCnt="6"/>
      <dgm:spPr/>
      <dgm:t>
        <a:bodyPr/>
        <a:lstStyle/>
        <a:p>
          <a:endParaRPr lang="zh-CN" altLang="en-US"/>
        </a:p>
      </dgm:t>
    </dgm:pt>
    <dgm:pt modelId="{AA2BABF0-4A4A-42D7-9C47-1854ACC15DD7}" type="pres">
      <dgm:prSet presAssocID="{FC4F8918-45C1-4A89-9FEE-400E765FB963}" presName="node" presStyleLbl="vennNode1" presStyleIdx="1" presStyleCnt="6">
        <dgm:presLayoutVars>
          <dgm:bulletEnabled val="1"/>
        </dgm:presLayoutVars>
      </dgm:prSet>
      <dgm:spPr/>
      <dgm:t>
        <a:bodyPr/>
        <a:lstStyle/>
        <a:p>
          <a:endParaRPr lang="zh-CN" altLang="en-US"/>
        </a:p>
      </dgm:t>
    </dgm:pt>
    <dgm:pt modelId="{C7821257-1286-4B69-931A-9707E82ACA88}" type="pres">
      <dgm:prSet presAssocID="{D46FE79C-E8C0-4DC2-974B-CAEC5F547B3E}" presName="node" presStyleLbl="vennNode1" presStyleIdx="2" presStyleCnt="6">
        <dgm:presLayoutVars>
          <dgm:bulletEnabled val="1"/>
        </dgm:presLayoutVars>
      </dgm:prSet>
      <dgm:spPr/>
      <dgm:t>
        <a:bodyPr/>
        <a:lstStyle/>
        <a:p>
          <a:endParaRPr lang="zh-CN" altLang="en-US"/>
        </a:p>
      </dgm:t>
    </dgm:pt>
    <dgm:pt modelId="{A8E44146-CB5C-47D7-AE9F-A86FA5778486}" type="pres">
      <dgm:prSet presAssocID="{2F1A3CD4-1460-473D-96BE-A9EBC7194CD9}" presName="node" presStyleLbl="vennNode1" presStyleIdx="3" presStyleCnt="6">
        <dgm:presLayoutVars>
          <dgm:bulletEnabled val="1"/>
        </dgm:presLayoutVars>
      </dgm:prSet>
      <dgm:spPr/>
      <dgm:t>
        <a:bodyPr/>
        <a:lstStyle/>
        <a:p>
          <a:endParaRPr lang="zh-CN" altLang="en-US"/>
        </a:p>
      </dgm:t>
    </dgm:pt>
    <dgm:pt modelId="{BFE9CEDB-322A-49F3-8275-FC86B884C3D7}" type="pres">
      <dgm:prSet presAssocID="{ACDBA2E5-8A19-4970-A4E3-12786BDE32A2}" presName="node" presStyleLbl="vennNode1" presStyleIdx="4" presStyleCnt="6">
        <dgm:presLayoutVars>
          <dgm:bulletEnabled val="1"/>
        </dgm:presLayoutVars>
      </dgm:prSet>
      <dgm:spPr/>
      <dgm:t>
        <a:bodyPr/>
        <a:lstStyle/>
        <a:p>
          <a:endParaRPr lang="zh-CN" altLang="en-US"/>
        </a:p>
      </dgm:t>
    </dgm:pt>
    <dgm:pt modelId="{9380A42C-0815-499A-A4B1-A0092BB99B9A}" type="pres">
      <dgm:prSet presAssocID="{6D9953AF-762A-4C3D-8B1E-D3C03242D588}" presName="node" presStyleLbl="vennNode1" presStyleIdx="5" presStyleCnt="6">
        <dgm:presLayoutVars>
          <dgm:bulletEnabled val="1"/>
        </dgm:presLayoutVars>
      </dgm:prSet>
      <dgm:spPr/>
      <dgm:t>
        <a:bodyPr/>
        <a:lstStyle/>
        <a:p>
          <a:endParaRPr lang="zh-CN" altLang="en-US"/>
        </a:p>
      </dgm:t>
    </dgm:pt>
  </dgm:ptLst>
  <dgm:cxnLst>
    <dgm:cxn modelId="{32ACF869-BF72-4FF9-8493-E5ACA919CBDE}" type="presOf" srcId="{C1D99230-D7CE-488A-9890-33C98990A65E}" destId="{E51CB1D5-6EF8-4DE8-A662-7A0AFF691DD9}" srcOrd="0" destOrd="0" presId="urn:microsoft.com/office/officeart/2005/8/layout/radial3"/>
    <dgm:cxn modelId="{1D44C5EC-D22B-4C94-84C4-18379B0A6283}" type="presOf" srcId="{D46FE79C-E8C0-4DC2-974B-CAEC5F547B3E}" destId="{C7821257-1286-4B69-931A-9707E82ACA88}" srcOrd="0" destOrd="0" presId="urn:microsoft.com/office/officeart/2005/8/layout/radial3"/>
    <dgm:cxn modelId="{371DE783-E179-42C8-B3DC-B32366A0C20E}" type="presOf" srcId="{47A5DB33-46CB-4E64-AEFC-D6C3606BE53B}" destId="{BDC4DF9E-8444-4DF9-8EBE-B7CE53110551}" srcOrd="0" destOrd="0" presId="urn:microsoft.com/office/officeart/2005/8/layout/radial3"/>
    <dgm:cxn modelId="{28E8AD40-2962-4D37-AC88-4FB4F8E697A3}" type="presOf" srcId="{6D9953AF-762A-4C3D-8B1E-D3C03242D588}" destId="{9380A42C-0815-499A-A4B1-A0092BB99B9A}" srcOrd="0" destOrd="0" presId="urn:microsoft.com/office/officeart/2005/8/layout/radial3"/>
    <dgm:cxn modelId="{94E812B9-278A-46CC-83BA-9631AEADC374}" srcId="{47A5DB33-46CB-4E64-AEFC-D6C3606BE53B}" destId="{ACDBA2E5-8A19-4970-A4E3-12786BDE32A2}" srcOrd="3" destOrd="0" parTransId="{E5261390-E220-4A10-95EF-330FBC5F320B}" sibTransId="{5780F84F-1999-47CE-9A56-47C670F15646}"/>
    <dgm:cxn modelId="{0ECE5BB9-C61A-439F-92F2-C37F84224325}" srcId="{47A5DB33-46CB-4E64-AEFC-D6C3606BE53B}" destId="{2F1A3CD4-1460-473D-96BE-A9EBC7194CD9}" srcOrd="2" destOrd="0" parTransId="{F6E3EC3B-EB18-4885-ABF8-918CACDA7FAC}" sibTransId="{50FB782C-0C89-4020-8994-4EF0550522D4}"/>
    <dgm:cxn modelId="{818A801B-E000-4AC2-94B0-C91CDCB93BEB}" type="presOf" srcId="{ACDBA2E5-8A19-4970-A4E3-12786BDE32A2}" destId="{BFE9CEDB-322A-49F3-8275-FC86B884C3D7}" srcOrd="0" destOrd="0" presId="urn:microsoft.com/office/officeart/2005/8/layout/radial3"/>
    <dgm:cxn modelId="{395271E4-C5A2-4F1E-88E7-F928E87F61C5}" srcId="{47A5DB33-46CB-4E64-AEFC-D6C3606BE53B}" destId="{6D9953AF-762A-4C3D-8B1E-D3C03242D588}" srcOrd="4" destOrd="0" parTransId="{99563195-BF2F-460C-8870-684366A569EC}" sibTransId="{1CF61D4A-1F07-462C-AF73-9009488DD993}"/>
    <dgm:cxn modelId="{386916A1-AF93-48C9-9F7F-840033928CFC}" srcId="{47A5DB33-46CB-4E64-AEFC-D6C3606BE53B}" destId="{D46FE79C-E8C0-4DC2-974B-CAEC5F547B3E}" srcOrd="1" destOrd="0" parTransId="{AC1C1584-03B6-4F99-A435-576953262B92}" sibTransId="{7A21F3D6-2650-4A9C-B316-755ADD037264}"/>
    <dgm:cxn modelId="{4E9C176A-E3B3-4C12-BD29-271A19A6AC57}" type="presOf" srcId="{2F1A3CD4-1460-473D-96BE-A9EBC7194CD9}" destId="{A8E44146-CB5C-47D7-AE9F-A86FA5778486}" srcOrd="0" destOrd="0" presId="urn:microsoft.com/office/officeart/2005/8/layout/radial3"/>
    <dgm:cxn modelId="{B8E92C6B-69F8-4064-9510-60B3621C457F}" srcId="{C1D99230-D7CE-488A-9890-33C98990A65E}" destId="{47A5DB33-46CB-4E64-AEFC-D6C3606BE53B}" srcOrd="0" destOrd="0" parTransId="{E8F8A0C5-7BDA-4DDF-873E-3F837823D101}" sibTransId="{6BCCC6AF-565F-40E4-A8AA-EE2A3864835F}"/>
    <dgm:cxn modelId="{C5083081-8C0E-4E2F-9C5D-F93B2BEC303B}" type="presOf" srcId="{FC4F8918-45C1-4A89-9FEE-400E765FB963}" destId="{AA2BABF0-4A4A-42D7-9C47-1854ACC15DD7}" srcOrd="0" destOrd="0" presId="urn:microsoft.com/office/officeart/2005/8/layout/radial3"/>
    <dgm:cxn modelId="{36381BFB-A608-4D44-9EBA-C2FB6051E632}" srcId="{47A5DB33-46CB-4E64-AEFC-D6C3606BE53B}" destId="{FC4F8918-45C1-4A89-9FEE-400E765FB963}" srcOrd="0" destOrd="0" parTransId="{06DCF471-629B-43AD-816C-EC2AE768F846}" sibTransId="{4801001E-0DA9-48C7-A8F5-4160617D0BF1}"/>
    <dgm:cxn modelId="{09875834-E14E-44E6-A0B2-DDB4C9A2B488}" type="presParOf" srcId="{E51CB1D5-6EF8-4DE8-A662-7A0AFF691DD9}" destId="{4213E616-3C9E-4262-9B6E-917E28CE56EA}" srcOrd="0" destOrd="0" presId="urn:microsoft.com/office/officeart/2005/8/layout/radial3"/>
    <dgm:cxn modelId="{404C673F-E6CC-4989-86EB-20E88D67E761}" type="presParOf" srcId="{4213E616-3C9E-4262-9B6E-917E28CE56EA}" destId="{BDC4DF9E-8444-4DF9-8EBE-B7CE53110551}" srcOrd="0" destOrd="0" presId="urn:microsoft.com/office/officeart/2005/8/layout/radial3"/>
    <dgm:cxn modelId="{41E957B5-9060-42C6-BD29-FF0AA471D708}" type="presParOf" srcId="{4213E616-3C9E-4262-9B6E-917E28CE56EA}" destId="{AA2BABF0-4A4A-42D7-9C47-1854ACC15DD7}" srcOrd="1" destOrd="0" presId="urn:microsoft.com/office/officeart/2005/8/layout/radial3"/>
    <dgm:cxn modelId="{EDA1236A-4ABD-44EF-8BB6-CDD6391E6236}" type="presParOf" srcId="{4213E616-3C9E-4262-9B6E-917E28CE56EA}" destId="{C7821257-1286-4B69-931A-9707E82ACA88}" srcOrd="2" destOrd="0" presId="urn:microsoft.com/office/officeart/2005/8/layout/radial3"/>
    <dgm:cxn modelId="{6A6FC8F6-0243-4543-ABA9-C5575912C4ED}" type="presParOf" srcId="{4213E616-3C9E-4262-9B6E-917E28CE56EA}" destId="{A8E44146-CB5C-47D7-AE9F-A86FA5778486}" srcOrd="3" destOrd="0" presId="urn:microsoft.com/office/officeart/2005/8/layout/radial3"/>
    <dgm:cxn modelId="{664923CE-AC8F-4EA0-A1B5-27F673572CE2}" type="presParOf" srcId="{4213E616-3C9E-4262-9B6E-917E28CE56EA}" destId="{BFE9CEDB-322A-49F3-8275-FC86B884C3D7}" srcOrd="4" destOrd="0" presId="urn:microsoft.com/office/officeart/2005/8/layout/radial3"/>
    <dgm:cxn modelId="{6FEEF739-3505-4516-B2B9-26D38C9DB864}" type="presParOf" srcId="{4213E616-3C9E-4262-9B6E-917E28CE56EA}" destId="{9380A42C-0815-499A-A4B1-A0092BB99B9A}" srcOrd="5" destOrd="0" presId="urn:microsoft.com/office/officeart/2005/8/layout/radial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C0A3F-ACA7-4601-AE64-A53A63BE9F62}">
      <dsp:nvSpPr>
        <dsp:cNvPr id="0" name=""/>
        <dsp:cNvSpPr/>
      </dsp:nvSpPr>
      <dsp:spPr>
        <a:xfrm>
          <a:off x="0" y="284998"/>
          <a:ext cx="4038600" cy="341145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z="-152400" prstMaterial="plastic">
          <a:bevelT w="25400" h="25400"/>
          <a:bevelB w="25400" h="25400"/>
        </a:sp3d>
      </dsp:spPr>
      <dsp:style>
        <a:lnRef idx="1">
          <a:scrgbClr r="0" g="0" b="0"/>
        </a:lnRef>
        <a:fillRef idx="1">
          <a:scrgbClr r="0" g="0" b="0"/>
        </a:fillRef>
        <a:effectRef idx="2">
          <a:scrgbClr r="0" g="0" b="0"/>
        </a:effectRef>
        <a:fontRef idx="minor"/>
      </dsp:style>
      <dsp:txBody>
        <a:bodyPr spcFirstLastPara="0" vert="horz" wrap="square" lIns="313440" tIns="395732" rIns="313440" bIns="135128" numCol="1" spcCol="1270" anchor="t" anchorCtr="0">
          <a:noAutofit/>
        </a:bodyPr>
        <a:lstStyle/>
        <a:p>
          <a:pPr marL="171450" lvl="1" indent="-171450" algn="l" defTabSz="844550" rtl="0">
            <a:lnSpc>
              <a:spcPct val="90000"/>
            </a:lnSpc>
            <a:spcBef>
              <a:spcPct val="0"/>
            </a:spcBef>
            <a:spcAft>
              <a:spcPct val="15000"/>
            </a:spcAft>
            <a:buChar char="••"/>
          </a:pPr>
          <a:r>
            <a:rPr lang="zh-CN" sz="1900" b="0" i="0" kern="1200" baseline="0" dirty="0" smtClean="0">
              <a:hlinkClick xmlns:r="http://schemas.openxmlformats.org/officeDocument/2006/relationships" r:id="" action="ppaction://hlinksldjump"/>
            </a:rPr>
            <a:t>高新技术企业认定</a:t>
          </a:r>
          <a:endParaRPr lang="zh-CN" sz="1900" kern="1200" dirty="0"/>
        </a:p>
        <a:p>
          <a:pPr marL="171450" lvl="1" indent="-171450" algn="l" defTabSz="844550" rtl="0">
            <a:lnSpc>
              <a:spcPct val="90000"/>
            </a:lnSpc>
            <a:spcBef>
              <a:spcPct val="0"/>
            </a:spcBef>
            <a:spcAft>
              <a:spcPct val="15000"/>
            </a:spcAft>
            <a:buChar char="••"/>
          </a:pPr>
          <a:r>
            <a:rPr lang="zh-CN" sz="1900" b="0" i="0" kern="1200" baseline="0" dirty="0" smtClean="0"/>
            <a:t>技术先进型服务企业认定</a:t>
          </a:r>
          <a:endParaRPr lang="zh-CN" sz="1900" kern="1200" dirty="0"/>
        </a:p>
        <a:p>
          <a:pPr marL="171450" lvl="1" indent="-171450" algn="l" defTabSz="844550" rtl="0">
            <a:lnSpc>
              <a:spcPct val="90000"/>
            </a:lnSpc>
            <a:spcBef>
              <a:spcPct val="0"/>
            </a:spcBef>
            <a:spcAft>
              <a:spcPct val="15000"/>
            </a:spcAft>
            <a:buChar char="••"/>
          </a:pPr>
          <a:r>
            <a:rPr lang="zh-CN" sz="1900" b="0" i="0" kern="1200" baseline="0" smtClean="0"/>
            <a:t>研发经费加计扣除</a:t>
          </a:r>
          <a:endParaRPr lang="zh-CN" sz="1900" kern="1200"/>
        </a:p>
        <a:p>
          <a:pPr marL="171450" lvl="1" indent="-171450" algn="l" defTabSz="844550" rtl="0">
            <a:lnSpc>
              <a:spcPct val="90000"/>
            </a:lnSpc>
            <a:spcBef>
              <a:spcPct val="0"/>
            </a:spcBef>
            <a:spcAft>
              <a:spcPct val="15000"/>
            </a:spcAft>
            <a:buChar char="••"/>
          </a:pPr>
          <a:r>
            <a:rPr lang="zh-CN" sz="1900" b="0" i="0" kern="1200" baseline="0" dirty="0" smtClean="0"/>
            <a:t>科技型中小企业技术创新资金</a:t>
          </a:r>
          <a:endParaRPr lang="zh-CN" sz="1900" kern="1200" dirty="0"/>
        </a:p>
        <a:p>
          <a:pPr marL="171450" lvl="1" indent="-171450" algn="l" defTabSz="844550" rtl="0">
            <a:lnSpc>
              <a:spcPct val="90000"/>
            </a:lnSpc>
            <a:spcBef>
              <a:spcPct val="0"/>
            </a:spcBef>
            <a:spcAft>
              <a:spcPct val="15000"/>
            </a:spcAft>
            <a:buChar char="••"/>
          </a:pPr>
          <a:r>
            <a:rPr lang="zh-CN" sz="1900" b="0" i="0" kern="1200" baseline="0" smtClean="0"/>
            <a:t>高新技术成果转化</a:t>
          </a:r>
          <a:endParaRPr lang="zh-CN" sz="1900" kern="1200"/>
        </a:p>
        <a:p>
          <a:pPr marL="171450" lvl="1" indent="-171450" algn="l" defTabSz="844550" rtl="0">
            <a:lnSpc>
              <a:spcPct val="90000"/>
            </a:lnSpc>
            <a:spcBef>
              <a:spcPct val="0"/>
            </a:spcBef>
            <a:spcAft>
              <a:spcPct val="15000"/>
            </a:spcAft>
            <a:buChar char="••"/>
          </a:pPr>
          <a:r>
            <a:rPr lang="zh-CN" sz="1900" b="0" i="0" kern="1200" baseline="0" dirty="0" smtClean="0"/>
            <a:t>新技术新产品认定</a:t>
          </a:r>
          <a:endParaRPr lang="zh-CN" sz="1900" kern="1200" dirty="0"/>
        </a:p>
        <a:p>
          <a:pPr marL="171450" lvl="1" indent="-171450" algn="l" defTabSz="844550" rtl="0">
            <a:lnSpc>
              <a:spcPct val="90000"/>
            </a:lnSpc>
            <a:spcBef>
              <a:spcPct val="0"/>
            </a:spcBef>
            <a:spcAft>
              <a:spcPct val="15000"/>
            </a:spcAft>
            <a:buChar char="••"/>
          </a:pPr>
          <a:r>
            <a:rPr lang="zh-CN" sz="1900" b="0" i="0" kern="1200" baseline="0" smtClean="0"/>
            <a:t>战兴产业科技成果转化基地</a:t>
          </a:r>
          <a:endParaRPr lang="zh-CN" sz="1900" kern="1200"/>
        </a:p>
        <a:p>
          <a:pPr marL="171450" lvl="1" indent="-171450" algn="l" defTabSz="844550" rtl="0">
            <a:lnSpc>
              <a:spcPct val="90000"/>
            </a:lnSpc>
            <a:spcBef>
              <a:spcPct val="0"/>
            </a:spcBef>
            <a:spcAft>
              <a:spcPct val="15000"/>
            </a:spcAft>
            <a:buChar char="••"/>
          </a:pPr>
          <a:r>
            <a:rPr lang="zh-CN" sz="1900" b="0" i="0" kern="1200" baseline="0" dirty="0" smtClean="0"/>
            <a:t>科技企业孵化机构（战略性新兴产业孵育基地）建设</a:t>
          </a:r>
          <a:endParaRPr lang="zh-CN" sz="1900" kern="1200" dirty="0"/>
        </a:p>
      </dsp:txBody>
      <dsp:txXfrm>
        <a:off x="0" y="284998"/>
        <a:ext cx="4038600" cy="3411450"/>
      </dsp:txXfrm>
    </dsp:sp>
    <dsp:sp modelId="{C69144FB-7821-458B-9632-3043410D2949}">
      <dsp:nvSpPr>
        <dsp:cNvPr id="0" name=""/>
        <dsp:cNvSpPr/>
      </dsp:nvSpPr>
      <dsp:spPr>
        <a:xfrm>
          <a:off x="201930" y="4558"/>
          <a:ext cx="2827020" cy="560880"/>
        </a:xfrm>
        <a:prstGeom prst="roundRect">
          <a:avLst/>
        </a:prstGeom>
        <a:solidFill>
          <a:schemeClr val="accent2">
            <a:hueOff val="0"/>
            <a:satOff val="0"/>
            <a:lumOff val="0"/>
            <a:alphaOff val="0"/>
          </a:schemeClr>
        </a:solidFill>
        <a:ln>
          <a:noFill/>
        </a:ln>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prstMaterial="plastic">
          <a:bevelT w="50800" h="50800"/>
          <a:bevelB w="50800" h="50800"/>
        </a:sp3d>
      </dsp:spPr>
      <dsp:style>
        <a:lnRef idx="0">
          <a:scrgbClr r="0" g="0" b="0"/>
        </a:lnRef>
        <a:fillRef idx="1">
          <a:scrgbClr r="0" g="0" b="0"/>
        </a:fillRef>
        <a:effectRef idx="2">
          <a:scrgbClr r="0" g="0" b="0"/>
        </a:effectRef>
        <a:fontRef idx="minor">
          <a:schemeClr val="lt1"/>
        </a:fontRef>
      </dsp:style>
      <dsp:txBody>
        <a:bodyPr spcFirstLastPara="0" vert="horz" wrap="square" lIns="106855" tIns="0" rIns="106855" bIns="0" numCol="1" spcCol="1270" anchor="ctr" anchorCtr="0">
          <a:noAutofit/>
        </a:bodyPr>
        <a:lstStyle/>
        <a:p>
          <a:pPr lvl="0" algn="l" defTabSz="844550" rtl="0">
            <a:lnSpc>
              <a:spcPct val="90000"/>
            </a:lnSpc>
            <a:spcBef>
              <a:spcPct val="0"/>
            </a:spcBef>
            <a:spcAft>
              <a:spcPct val="35000"/>
            </a:spcAft>
          </a:pPr>
          <a:r>
            <a:rPr lang="zh-CN" sz="1900" b="0" i="0" kern="1200" baseline="0" dirty="0" smtClean="0"/>
            <a:t>战略性新兴产业促进</a:t>
          </a:r>
          <a:endParaRPr lang="zh-CN" sz="1900" kern="1200" dirty="0"/>
        </a:p>
      </dsp:txBody>
      <dsp:txXfrm>
        <a:off x="229310" y="31938"/>
        <a:ext cx="2772260" cy="5061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C4DF9E-8444-4DF9-8EBE-B7CE53110551}">
      <dsp:nvSpPr>
        <dsp:cNvPr id="0" name=""/>
        <dsp:cNvSpPr/>
      </dsp:nvSpPr>
      <dsp:spPr>
        <a:xfrm>
          <a:off x="949727" y="918345"/>
          <a:ext cx="2128801" cy="2128801"/>
        </a:xfrm>
        <a:prstGeom prst="ellipse">
          <a:avLst/>
        </a:prstGeom>
        <a:solidFill>
          <a:schemeClr val="accent2">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9370" tIns="39370" rIns="39370" bIns="39370" numCol="1" spcCol="1270" anchor="ctr" anchorCtr="0">
          <a:noAutofit/>
        </a:bodyPr>
        <a:lstStyle/>
        <a:p>
          <a:pPr lvl="0" algn="ctr" defTabSz="1377950" rtl="0">
            <a:lnSpc>
              <a:spcPct val="90000"/>
            </a:lnSpc>
            <a:spcBef>
              <a:spcPct val="0"/>
            </a:spcBef>
            <a:spcAft>
              <a:spcPct val="35000"/>
            </a:spcAft>
          </a:pPr>
          <a:r>
            <a:rPr lang="zh-CN" sz="3100" kern="1200" dirty="0" smtClean="0"/>
            <a:t>科技服务业促进</a:t>
          </a:r>
          <a:endParaRPr lang="zh-CN" sz="3100" kern="1200" dirty="0"/>
        </a:p>
      </dsp:txBody>
      <dsp:txXfrm>
        <a:off x="1261483" y="1230101"/>
        <a:ext cx="1505289" cy="1505289"/>
      </dsp:txXfrm>
    </dsp:sp>
    <dsp:sp modelId="{AA2BABF0-4A4A-42D7-9C47-1854ACC15DD7}">
      <dsp:nvSpPr>
        <dsp:cNvPr id="0" name=""/>
        <dsp:cNvSpPr/>
      </dsp:nvSpPr>
      <dsp:spPr>
        <a:xfrm>
          <a:off x="1481927" y="65678"/>
          <a:ext cx="1064400" cy="1064400"/>
        </a:xfrm>
        <a:prstGeom prst="ellipse">
          <a:avLst/>
        </a:prstGeom>
        <a:solidFill>
          <a:schemeClr val="accent3">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zh-CN" sz="1400" kern="1200" dirty="0" smtClean="0">
              <a:hlinkClick xmlns:r="http://schemas.openxmlformats.org/officeDocument/2006/relationships" r:id="" action="ppaction://hlinksldjump"/>
            </a:rPr>
            <a:t>技术合同登记</a:t>
          </a:r>
          <a:endParaRPr lang="zh-CN" sz="1400" kern="1200" dirty="0"/>
        </a:p>
      </dsp:txBody>
      <dsp:txXfrm>
        <a:off x="1637805" y="221556"/>
        <a:ext cx="752644" cy="752644"/>
      </dsp:txXfrm>
    </dsp:sp>
    <dsp:sp modelId="{C7821257-1286-4B69-931A-9707E82ACA88}">
      <dsp:nvSpPr>
        <dsp:cNvPr id="0" name=""/>
        <dsp:cNvSpPr/>
      </dsp:nvSpPr>
      <dsp:spPr>
        <a:xfrm>
          <a:off x="2799014" y="1022598"/>
          <a:ext cx="1064400" cy="1064400"/>
        </a:xfrm>
        <a:prstGeom prst="ellipse">
          <a:avLst/>
        </a:prstGeom>
        <a:solidFill>
          <a:schemeClr val="accent4">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zh-CN" sz="1400" kern="1200" smtClean="0"/>
            <a:t>技术转移</a:t>
          </a:r>
          <a:endParaRPr lang="zh-CN" sz="1400" kern="1200"/>
        </a:p>
      </dsp:txBody>
      <dsp:txXfrm>
        <a:off x="2954892" y="1178476"/>
        <a:ext cx="752644" cy="752644"/>
      </dsp:txXfrm>
    </dsp:sp>
    <dsp:sp modelId="{A8E44146-CB5C-47D7-AE9F-A86FA5778486}">
      <dsp:nvSpPr>
        <dsp:cNvPr id="0" name=""/>
        <dsp:cNvSpPr/>
      </dsp:nvSpPr>
      <dsp:spPr>
        <a:xfrm>
          <a:off x="2295932" y="2570927"/>
          <a:ext cx="1064400" cy="1064400"/>
        </a:xfrm>
        <a:prstGeom prst="ellipse">
          <a:avLst/>
        </a:prstGeom>
        <a:solidFill>
          <a:schemeClr val="accent5">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zh-CN" sz="1400" kern="1200" smtClean="0"/>
            <a:t>工程技术服务</a:t>
          </a:r>
          <a:endParaRPr lang="zh-CN" sz="1400" kern="1200"/>
        </a:p>
      </dsp:txBody>
      <dsp:txXfrm>
        <a:off x="2451810" y="2726805"/>
        <a:ext cx="752644" cy="752644"/>
      </dsp:txXfrm>
    </dsp:sp>
    <dsp:sp modelId="{BFE9CEDB-322A-49F3-8275-FC86B884C3D7}">
      <dsp:nvSpPr>
        <dsp:cNvPr id="0" name=""/>
        <dsp:cNvSpPr/>
      </dsp:nvSpPr>
      <dsp:spPr>
        <a:xfrm>
          <a:off x="667922" y="2570927"/>
          <a:ext cx="1064400" cy="1064400"/>
        </a:xfrm>
        <a:prstGeom prst="ellipse">
          <a:avLst/>
        </a:prstGeom>
        <a:solidFill>
          <a:schemeClr val="accent6">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zh-CN" sz="1400" kern="1200" smtClean="0"/>
            <a:t>工业设计促进</a:t>
          </a:r>
          <a:endParaRPr lang="zh-CN" sz="1400" kern="1200"/>
        </a:p>
      </dsp:txBody>
      <dsp:txXfrm>
        <a:off x="823800" y="2726805"/>
        <a:ext cx="752644" cy="752644"/>
      </dsp:txXfrm>
    </dsp:sp>
    <dsp:sp modelId="{9380A42C-0815-499A-A4B1-A0092BB99B9A}">
      <dsp:nvSpPr>
        <dsp:cNvPr id="0" name=""/>
        <dsp:cNvSpPr/>
      </dsp:nvSpPr>
      <dsp:spPr>
        <a:xfrm>
          <a:off x="164840" y="1022598"/>
          <a:ext cx="1064400" cy="1064400"/>
        </a:xfrm>
        <a:prstGeom prst="ellipse">
          <a:avLst/>
        </a:prstGeom>
        <a:solidFill>
          <a:schemeClr val="accent2">
            <a:alpha val="5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lvl="0" algn="ctr" defTabSz="622300" rtl="0">
            <a:lnSpc>
              <a:spcPct val="90000"/>
            </a:lnSpc>
            <a:spcBef>
              <a:spcPct val="0"/>
            </a:spcBef>
            <a:spcAft>
              <a:spcPct val="35000"/>
            </a:spcAft>
          </a:pPr>
          <a:r>
            <a:rPr lang="zh-CN" sz="1400" kern="1200" smtClean="0"/>
            <a:t>产业技术创新战略联盟建设</a:t>
          </a:r>
          <a:endParaRPr lang="zh-CN" sz="1400" kern="1200"/>
        </a:p>
      </dsp:txBody>
      <dsp:txXfrm>
        <a:off x="320718" y="1178476"/>
        <a:ext cx="752644" cy="752644"/>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283E84-152D-4D37-B85B-F0F1AF750608}" type="datetimeFigureOut">
              <a:rPr lang="zh-CN" altLang="en-US" smtClean="0"/>
              <a:t>2016/12/30</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54FCEC-6E29-4352-B534-96C6F9201371}" type="slidenum">
              <a:rPr lang="zh-CN" altLang="en-US" smtClean="0"/>
              <a:t>‹#›</a:t>
            </a:fld>
            <a:endParaRPr lang="zh-CN" altLang="en-US"/>
          </a:p>
        </p:txBody>
      </p:sp>
    </p:spTree>
    <p:extLst>
      <p:ext uri="{BB962C8B-B14F-4D97-AF65-F5344CB8AC3E}">
        <p14:creationId xmlns:p14="http://schemas.microsoft.com/office/powerpoint/2010/main" val="21289422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D9B611A-80BA-47AA-8B18-853AFC920E01}" type="datetime2">
              <a:rPr lang="zh-CN" altLang="en-US" smtClean="0"/>
              <a:t>2016年12月30日</a:t>
            </a:fld>
            <a:endParaRPr lang="zh-CN" alt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zh-CN" alt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0C913308-F349-4B6D-A68A-DD1791B4A57B}" type="slidenum">
              <a:rPr lang="zh-CN" altLang="en-US" smtClean="0"/>
              <a:t>‹#›</a:t>
            </a:fld>
            <a:endParaRPr lang="zh-CN" alt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图片 7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106AC7F0-1179-4AC1-AF76-67BE28B7B492}"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zh-CN" altLang="en-US" smtClean="0"/>
              <a:t>单击此处编辑母版标题样式</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CB56697D-E957-4C6F-88C3-F113C3402A0A}"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0F6A7F-CD17-4914-8AE5-99A4CB81979D}"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98B1F3-1DF0-4708-8CCD-1A593D26953D}" type="slidenum">
              <a:rPr lang="zh-CN" altLang="en-US" smtClean="0"/>
              <a:t>‹#›</a:t>
            </a:fld>
            <a:endParaRPr lang="zh-CN" altLang="en-US"/>
          </a:p>
        </p:txBody>
      </p:sp>
    </p:spTree>
    <p:extLst>
      <p:ext uri="{BB962C8B-B14F-4D97-AF65-F5344CB8AC3E}">
        <p14:creationId xmlns:p14="http://schemas.microsoft.com/office/powerpoint/2010/main" val="107504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4D9B611A-80BA-47AA-8B18-853AFC920E01}"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EF87F388-14D5-4783-8CE1-FB2A7E86E6EA}"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Title 6"/>
          <p:cNvSpPr>
            <a:spLocks noGrp="1"/>
          </p:cNvSpPr>
          <p:nvPr>
            <p:ph type="title"/>
          </p:nvPr>
        </p:nvSpPr>
        <p:spPr/>
        <p:txBody>
          <a:bodyPr/>
          <a:lstStyle/>
          <a:p>
            <a:r>
              <a:rPr lang="zh-CN" altLang="en-US" smtClean="0"/>
              <a:t>单击此处编辑母版标题样式</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9AE1463-8C22-4DCD-8982-C2F36DECEA52}"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DC67E8D1-3090-402D-83BA-733BFDCD26C1}" type="datetime2">
              <a:rPr lang="zh-CN" altLang="en-US" smtClean="0"/>
              <a:t>2016年12月30日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676655"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82D752D-F8AE-4D0F-A994-5E694AE54535}" type="datetime2">
              <a:rPr lang="zh-CN" altLang="en-US" smtClean="0"/>
              <a:t>2016年12月30日</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6C89FD34-C240-422A-9C5B-2212496DB7C5}" type="datetime2">
              <a:rPr lang="zh-CN" altLang="en-US" smtClean="0"/>
              <a:t>2016年12月30日</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C1144124-48ED-4880-BFCB-84813FF481EC}" type="datetime2">
              <a:rPr lang="zh-CN" altLang="en-US" smtClean="0"/>
              <a:t>2016年12月30日</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F87F388-14D5-4783-8CE1-FB2A7E86E6EA}"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950DB7-5CD3-449D-896E-88742C1FE948}" type="datetime2">
              <a:rPr lang="zh-CN" altLang="en-US" smtClean="0"/>
              <a:t>2016年12月30日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zh-CN" altLang="en-US" smtClean="0"/>
              <a:t>单击此处编辑母版标题样式</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0C76814-9969-42C1-A1B9-7548640EB223}" type="datetime2">
              <a:rPr lang="zh-CN" altLang="en-US" smtClean="0"/>
              <a:t>2016年12月30日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Date Placeholder 3"/>
          <p:cNvSpPr>
            <a:spLocks noGrp="1"/>
          </p:cNvSpPr>
          <p:nvPr>
            <p:ph type="dt" sz="half" idx="10"/>
          </p:nvPr>
        </p:nvSpPr>
        <p:spPr/>
        <p:txBody>
          <a:bodyPr/>
          <a:lstStyle/>
          <a:p>
            <a:fld id="{106AC7F0-1179-4AC1-AF76-67BE28B7B492}"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CB56697D-E957-4C6F-88C3-F113C3402A0A}"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0F6A7F-CD17-4914-8AE5-99A4CB81979D}"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98B1F3-1DF0-4708-8CCD-1A593D26953D}" type="slidenum">
              <a:rPr lang="zh-CN" altLang="en-US" smtClean="0"/>
              <a:t>‹#›</a:t>
            </a:fld>
            <a:endParaRPr lang="zh-CN" altLang="en-US"/>
          </a:p>
        </p:txBody>
      </p:sp>
    </p:spTree>
    <p:extLst>
      <p:ext uri="{BB962C8B-B14F-4D97-AF65-F5344CB8AC3E}">
        <p14:creationId xmlns:p14="http://schemas.microsoft.com/office/powerpoint/2010/main" val="1075049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对角圆角矩形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标题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10" name="日期占位符 9"/>
          <p:cNvSpPr>
            <a:spLocks noGrp="1"/>
          </p:cNvSpPr>
          <p:nvPr>
            <p:ph type="dt" sz="half" idx="10"/>
          </p:nvPr>
        </p:nvSpPr>
        <p:spPr>
          <a:xfrm>
            <a:off x="5562600" y="6509004"/>
            <a:ext cx="3002280" cy="274320"/>
          </a:xfrm>
        </p:spPr>
        <p:txBody>
          <a:bodyPr vert="horz" rtlCol="0"/>
          <a:lstStyle>
            <a:extLst/>
          </a:lstStyle>
          <a:p>
            <a:fld id="{4D9B611A-80BA-47AA-8B18-853AFC920E01}" type="datetime2">
              <a:rPr lang="zh-CN" altLang="en-US" smtClean="0"/>
              <a:t>2016年12月30日</a:t>
            </a:fld>
            <a:endParaRPr lang="zh-CN" altLang="en-US"/>
          </a:p>
        </p:txBody>
      </p:sp>
      <p:sp>
        <p:nvSpPr>
          <p:cNvPr id="11" name="灯片编号占位符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C913308-F349-4B6D-A68A-DD1791B4A57B}" type="slidenum">
              <a:rPr lang="zh-CN" altLang="en-US" smtClean="0"/>
              <a:t>‹#›</a:t>
            </a:fld>
            <a:endParaRPr lang="zh-CN" altLang="en-US"/>
          </a:p>
        </p:txBody>
      </p:sp>
      <p:sp>
        <p:nvSpPr>
          <p:cNvPr id="12" name="页脚占位符 11"/>
          <p:cNvSpPr>
            <a:spLocks noGrp="1"/>
          </p:cNvSpPr>
          <p:nvPr>
            <p:ph type="ftr" sz="quarter" idx="12"/>
          </p:nvPr>
        </p:nvSpPr>
        <p:spPr>
          <a:xfrm>
            <a:off x="1600200" y="6509004"/>
            <a:ext cx="3907464" cy="274320"/>
          </a:xfrm>
        </p:spPr>
        <p:txBody>
          <a:bodyPr vert="horz" rtlCol="0"/>
          <a:lstStyle>
            <a:extLst/>
          </a:lstStyle>
          <a:p>
            <a:endParaRPr lang="zh-CN" alt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F87F388-14D5-4783-8CE1-FB2A7E86E6EA}"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7" name="矩形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8" name="日期占位符 7"/>
          <p:cNvSpPr>
            <a:spLocks noGrp="1"/>
          </p:cNvSpPr>
          <p:nvPr>
            <p:ph type="dt" sz="half" idx="10"/>
          </p:nvPr>
        </p:nvSpPr>
        <p:spPr>
          <a:xfrm>
            <a:off x="5562600" y="6513670"/>
            <a:ext cx="3002280" cy="274320"/>
          </a:xfrm>
        </p:spPr>
        <p:txBody>
          <a:bodyPr vert="horz" rtlCol="0"/>
          <a:lstStyle>
            <a:extLst/>
          </a:lstStyle>
          <a:p>
            <a:fld id="{79AE1463-8C22-4DCD-8982-C2F36DECEA52}" type="datetime2">
              <a:rPr lang="zh-CN" altLang="en-US" smtClean="0"/>
              <a:t>2016年12月30日</a:t>
            </a:fld>
            <a:endParaRPr lang="zh-CN" altLang="en-US"/>
          </a:p>
        </p:txBody>
      </p:sp>
      <p:sp>
        <p:nvSpPr>
          <p:cNvPr id="9" name="灯片编号占位符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C913308-F349-4B6D-A68A-DD1791B4A57B}" type="slidenum">
              <a:rPr lang="zh-CN" altLang="en-US" smtClean="0"/>
              <a:t>‹#›</a:t>
            </a:fld>
            <a:endParaRPr lang="zh-CN" altLang="en-US"/>
          </a:p>
        </p:txBody>
      </p:sp>
      <p:sp>
        <p:nvSpPr>
          <p:cNvPr id="10" name="页脚占位符 9"/>
          <p:cNvSpPr>
            <a:spLocks noGrp="1"/>
          </p:cNvSpPr>
          <p:nvPr>
            <p:ph type="ftr" sz="quarter" idx="12"/>
          </p:nvPr>
        </p:nvSpPr>
        <p:spPr>
          <a:xfrm>
            <a:off x="1600200" y="6513670"/>
            <a:ext cx="3907464" cy="274320"/>
          </a:xfrm>
        </p:spPr>
        <p:txBody>
          <a:bodyPr vert="horz" rtlCol="0"/>
          <a:lstStyle>
            <a:extLst/>
          </a:lstStyle>
          <a:p>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DC67E8D1-3090-402D-83BA-733BFDCD26C1}" type="datetime2">
              <a:rPr lang="zh-CN" altLang="en-US" smtClean="0"/>
              <a:t>2016年12月30日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a:xfrm>
            <a:off x="8641080" y="6514568"/>
            <a:ext cx="464288" cy="274320"/>
          </a:xfrm>
        </p:spPr>
        <p:txBody>
          <a:bodyPr/>
          <a:lstStyle>
            <a:extLst/>
          </a:lstStyle>
          <a:p>
            <a:fld id="{0C913308-F349-4B6D-A68A-DD1791B4A57B}" type="slidenum">
              <a:rPr lang="zh-CN" altLang="en-US" smtClean="0"/>
              <a:t>‹#›</a:t>
            </a:fld>
            <a:endParaRPr lang="zh-CN" altLang="en-US"/>
          </a:p>
        </p:txBody>
      </p:sp>
      <p:sp>
        <p:nvSpPr>
          <p:cNvPr id="10" name="矩形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矩形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标题 1"/>
          <p:cNvSpPr>
            <a:spLocks noGrp="1"/>
          </p:cNvSpPr>
          <p:nvPr>
            <p:ph type="title"/>
          </p:nvPr>
        </p:nvSpPr>
        <p:spPr>
          <a:xfrm>
            <a:off x="457200" y="251948"/>
            <a:ext cx="8229600"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782D752D-F8AE-4D0F-A994-5E694AE54535}" type="datetime2">
              <a:rPr lang="zh-CN" altLang="en-US" smtClean="0"/>
              <a:t>2016年12月30日</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a:xfrm>
            <a:off x="8641080" y="6514568"/>
            <a:ext cx="464288" cy="274320"/>
          </a:xfrm>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79AE1463-8C22-4DCD-8982-C2F36DECEA52}" type="datetime2">
              <a:rPr lang="zh-CN" altLang="en-US" smtClean="0"/>
              <a:t>2016年12月30日</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53218"/>
            <a:ext cx="8229600"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6C89FD34-C240-422A-9C5B-2212496DB7C5}" type="datetime2">
              <a:rPr lang="zh-CN" altLang="en-US" smtClean="0"/>
              <a:t>2016年12月30日</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7" name="矩形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C1144124-48ED-4880-BFCB-84813FF481EC}" type="datetime2">
              <a:rPr lang="zh-CN" altLang="en-US" smtClean="0"/>
              <a:t>2016年12月30日</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2"/>
      </p:bgRef>
    </p:bg>
    <p:spTree>
      <p:nvGrpSpPr>
        <p:cNvPr id="1" name=""/>
        <p:cNvGrpSpPr/>
        <p:nvPr/>
      </p:nvGrpSpPr>
      <p:grpSpPr>
        <a:xfrm>
          <a:off x="0" y="0"/>
          <a:ext cx="0" cy="0"/>
          <a:chOff x="0" y="0"/>
          <a:chExt cx="0" cy="0"/>
        </a:xfrm>
      </p:grpSpPr>
      <p:sp>
        <p:nvSpPr>
          <p:cNvPr id="8" name="矩形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标题 1"/>
          <p:cNvSpPr>
            <a:spLocks noGrp="1"/>
          </p:cNvSpPr>
          <p:nvPr>
            <p:ph type="title"/>
          </p:nvPr>
        </p:nvSpPr>
        <p:spPr>
          <a:xfrm>
            <a:off x="4963136" y="304800"/>
            <a:ext cx="3931920" cy="762000"/>
          </a:xfrm>
        </p:spPr>
        <p:txBody>
          <a:bodyPr anchor="b"/>
          <a:lstStyle>
            <a:lvl1pPr marL="0" algn="r">
              <a:buNone/>
              <a:defRPr sz="2000" b="1"/>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9" name="日期占位符 8"/>
          <p:cNvSpPr>
            <a:spLocks noGrp="1"/>
          </p:cNvSpPr>
          <p:nvPr>
            <p:ph type="dt" sz="half" idx="10"/>
          </p:nvPr>
        </p:nvSpPr>
        <p:spPr>
          <a:xfrm>
            <a:off x="5562600" y="6513670"/>
            <a:ext cx="3002280" cy="274320"/>
          </a:xfrm>
        </p:spPr>
        <p:txBody>
          <a:bodyPr vert="horz" rtlCol="0"/>
          <a:lstStyle>
            <a:extLst/>
          </a:lstStyle>
          <a:p>
            <a:fld id="{24950DB7-5CD3-449D-896E-88742C1FE948}" type="datetime2">
              <a:rPr lang="zh-CN" altLang="en-US" smtClean="0"/>
              <a:t>2016年12月30日</a:t>
            </a:fld>
            <a:endParaRPr lang="zh-CN" altLang="en-US"/>
          </a:p>
        </p:txBody>
      </p:sp>
      <p:sp>
        <p:nvSpPr>
          <p:cNvPr id="10" name="灯片编号占位符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C913308-F349-4B6D-A68A-DD1791B4A57B}" type="slidenum">
              <a:rPr lang="zh-CN" altLang="en-US" smtClean="0"/>
              <a:t>‹#›</a:t>
            </a:fld>
            <a:endParaRPr lang="zh-CN" altLang="en-US"/>
          </a:p>
        </p:txBody>
      </p:sp>
      <p:sp>
        <p:nvSpPr>
          <p:cNvPr id="11" name="页脚占位符 10"/>
          <p:cNvSpPr>
            <a:spLocks noGrp="1"/>
          </p:cNvSpPr>
          <p:nvPr>
            <p:ph type="ftr" sz="quarter" idx="12"/>
          </p:nvPr>
        </p:nvSpPr>
        <p:spPr>
          <a:xfrm>
            <a:off x="1600200" y="6513670"/>
            <a:ext cx="3907464" cy="274320"/>
          </a:xfrm>
        </p:spPr>
        <p:txBody>
          <a:bodyPr vert="horz" rtlCol="0"/>
          <a:lstStyle>
            <a:extLst/>
          </a:lstStyle>
          <a:p>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3040443" y="4724400"/>
            <a:ext cx="5486400" cy="664536"/>
          </a:xfrm>
        </p:spPr>
        <p:txBody>
          <a:bodyPr anchor="b"/>
          <a:lstStyle>
            <a:lvl1pPr marL="0" algn="r">
              <a:buNone/>
              <a:defRPr sz="2000" b="1"/>
            </a:lvl1pPr>
            <a:extLst/>
          </a:lstStyle>
          <a:p>
            <a:r>
              <a:rPr kumimoji="0" lang="zh-CN" altLang="en-US" smtClean="0"/>
              <a:t>单击此处编辑母版标题样式</a:t>
            </a:r>
            <a:endParaRPr kumimoji="0" lang="en-US"/>
          </a:p>
        </p:txBody>
      </p:sp>
      <p:sp>
        <p:nvSpPr>
          <p:cNvPr id="4" name="文本占位符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13" name="图片占位符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zh-CN" altLang="en-US" smtClean="0">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8" name="日期占位符 7"/>
          <p:cNvSpPr>
            <a:spLocks noGrp="1"/>
          </p:cNvSpPr>
          <p:nvPr>
            <p:ph type="dt" sz="half" idx="10"/>
          </p:nvPr>
        </p:nvSpPr>
        <p:spPr>
          <a:xfrm>
            <a:off x="5562600" y="6509004"/>
            <a:ext cx="3002280" cy="274320"/>
          </a:xfrm>
        </p:spPr>
        <p:txBody>
          <a:bodyPr vert="horz" rtlCol="0"/>
          <a:lstStyle>
            <a:extLst/>
          </a:lstStyle>
          <a:p>
            <a:fld id="{30C76814-9969-42C1-A1B9-7548640EB223}" type="datetime2">
              <a:rPr lang="zh-CN" altLang="en-US" smtClean="0"/>
              <a:t>2016年12月30日</a:t>
            </a:fld>
            <a:endParaRPr lang="zh-CN" altLang="en-US"/>
          </a:p>
        </p:txBody>
      </p:sp>
      <p:sp>
        <p:nvSpPr>
          <p:cNvPr id="9" name="灯片编号占位符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C913308-F349-4B6D-A68A-DD1791B4A57B}" type="slidenum">
              <a:rPr lang="zh-CN" altLang="en-US" smtClean="0"/>
              <a:t>‹#›</a:t>
            </a:fld>
            <a:endParaRPr lang="zh-CN" altLang="en-US"/>
          </a:p>
        </p:txBody>
      </p:sp>
      <p:sp>
        <p:nvSpPr>
          <p:cNvPr id="10" name="页脚占位符 9"/>
          <p:cNvSpPr>
            <a:spLocks noGrp="1"/>
          </p:cNvSpPr>
          <p:nvPr>
            <p:ph type="ftr" sz="quarter" idx="12"/>
          </p:nvPr>
        </p:nvSpPr>
        <p:spPr>
          <a:xfrm>
            <a:off x="1600200" y="6509004"/>
            <a:ext cx="3907464" cy="274320"/>
          </a:xfrm>
        </p:spPr>
        <p:txBody>
          <a:bodyPr vert="horz" rtlCol="0"/>
          <a:lstStyle>
            <a:extLst/>
          </a:lstStyle>
          <a:p>
            <a:endParaRPr lang="zh-CN"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106AC7F0-1179-4AC1-AF76-67BE28B7B492}"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lvl1pPr algn="l">
              <a:defRPr/>
            </a:lvl1pPr>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CB56697D-E957-4C6F-88C3-F113C3402A0A}"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0F6A7F-CD17-4914-8AE5-99A4CB81979D}"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98B1F3-1DF0-4708-8CCD-1A593D26953D}" type="slidenum">
              <a:rPr lang="zh-CN" altLang="en-US" smtClean="0"/>
              <a:t>‹#›</a:t>
            </a:fld>
            <a:endParaRPr lang="zh-CN" altLang="en-US"/>
          </a:p>
        </p:txBody>
      </p:sp>
    </p:spTree>
    <p:extLst>
      <p:ext uri="{BB962C8B-B14F-4D97-AF65-F5344CB8AC3E}">
        <p14:creationId xmlns:p14="http://schemas.microsoft.com/office/powerpoint/2010/main" val="10750498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标题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zh-CN" altLang="en-US" smtClean="0"/>
              <a:t>单击此处编辑母版标题样式</a:t>
            </a:r>
            <a:endParaRPr kumimoji="0" lang="en-US"/>
          </a:p>
        </p:txBody>
      </p:sp>
      <p:sp>
        <p:nvSpPr>
          <p:cNvPr id="28" name="日期占位符 27"/>
          <p:cNvSpPr>
            <a:spLocks noGrp="1"/>
          </p:cNvSpPr>
          <p:nvPr>
            <p:ph type="dt" sz="half" idx="10"/>
          </p:nvPr>
        </p:nvSpPr>
        <p:spPr/>
        <p:txBody>
          <a:bodyPr/>
          <a:lstStyle/>
          <a:p>
            <a:fld id="{4D9B611A-80BA-47AA-8B18-853AFC920E01}" type="datetime2">
              <a:rPr lang="zh-CN" altLang="en-US" smtClean="0"/>
              <a:t>2016年12月30日</a:t>
            </a:fld>
            <a:endParaRPr lang="zh-CN" altLang="en-US"/>
          </a:p>
        </p:txBody>
      </p:sp>
      <p:sp>
        <p:nvSpPr>
          <p:cNvPr id="17" name="页脚占位符 16"/>
          <p:cNvSpPr>
            <a:spLocks noGrp="1"/>
          </p:cNvSpPr>
          <p:nvPr>
            <p:ph type="ftr" sz="quarter" idx="11"/>
          </p:nvPr>
        </p:nvSpPr>
        <p:spPr/>
        <p:txBody>
          <a:bodyPr/>
          <a:lstStyle/>
          <a:p>
            <a:endParaRPr lang="zh-CN" altLang="en-US"/>
          </a:p>
        </p:txBody>
      </p:sp>
      <p:sp>
        <p:nvSpPr>
          <p:cNvPr id="29" name="灯片编号占位符 28"/>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副标题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EF87F388-14D5-4783-8CE1-FB2A7E86E6EA}"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bg>
      <p:bgRef idx="1003">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79AE1463-8C22-4DCD-8982-C2F36DECEA52}"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7924800" y="6416675"/>
            <a:ext cx="762000" cy="365125"/>
          </a:xfrm>
        </p:spPr>
        <p:txBody>
          <a:body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5" name="Date Placeholder 4"/>
          <p:cNvSpPr>
            <a:spLocks noGrp="1"/>
          </p:cNvSpPr>
          <p:nvPr>
            <p:ph type="dt" sz="half" idx="10"/>
          </p:nvPr>
        </p:nvSpPr>
        <p:spPr/>
        <p:txBody>
          <a:bodyPr/>
          <a:lstStyle/>
          <a:p>
            <a:fld id="{DC67E8D1-3090-402D-83BA-733BFDCD26C1}" type="datetime2">
              <a:rPr lang="zh-CN" altLang="en-US" smtClean="0"/>
              <a:t>2016年12月30日</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9" name="Content Placeholder 8"/>
          <p:cNvSpPr>
            <a:spLocks noGrp="1"/>
          </p:cNvSpPr>
          <p:nvPr>
            <p:ph sz="quarter" idx="13"/>
          </p:nvPr>
        </p:nvSpPr>
        <p:spPr>
          <a:xfrm>
            <a:off x="1042416" y="2313432"/>
            <a:ext cx="3419856" cy="34930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DC67E8D1-3090-402D-83BA-733BFDCD26C1}" type="datetime2">
              <a:rPr lang="zh-CN" altLang="en-US" smtClean="0"/>
              <a:t>2016年12月30日</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782D752D-F8AE-4D0F-A994-5E694AE54535}" type="datetime2">
              <a:rPr lang="zh-CN" altLang="en-US" smtClean="0"/>
              <a:t>2016年12月30日</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6C89FD34-C240-422A-9C5B-2212496DB7C5}" type="datetime2">
              <a:rPr lang="zh-CN" altLang="en-US" smtClean="0"/>
              <a:t>2016年12月30日</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1144124-48ED-4880-BFCB-84813FF481EC}" type="datetime2">
              <a:rPr lang="zh-CN" altLang="en-US" smtClean="0"/>
              <a:t>2016年12月30日</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24950DB7-5CD3-449D-896E-88742C1FE948}" type="datetime2">
              <a:rPr lang="zh-CN" altLang="en-US" smtClean="0"/>
              <a:t>2016年12月30日</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zh-CN" altLang="en-US" smtClean="0">
                <a:solidFill>
                  <a:schemeClr val="lt1"/>
                </a:solidFill>
                <a:latin typeface="+mn-lt"/>
                <a:ea typeface="+mn-ea"/>
                <a:cs typeface="+mn-cs"/>
              </a:rPr>
              <a:t>单击图标添加图片</a:t>
            </a:r>
            <a:endParaRPr kumimoji="0" lang="en-US" dirty="0">
              <a:solidFill>
                <a:schemeClr val="lt1"/>
              </a:solidFill>
              <a:latin typeface="+mn-lt"/>
              <a:ea typeface="+mn-ea"/>
              <a:cs typeface="+mn-cs"/>
            </a:endParaRPr>
          </a:p>
        </p:txBody>
      </p:sp>
      <p:sp>
        <p:nvSpPr>
          <p:cNvPr id="4" name="文本占位符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30C76814-9969-42C1-A1B9-7548640EB223}" type="datetime2">
              <a:rPr lang="zh-CN" altLang="en-US" smtClean="0"/>
              <a:t>2016年12月30日</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106AC7F0-1179-4AC1-AF76-67BE28B7B492}"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CB56697D-E957-4C6F-88C3-F113C3402A0A}"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0F6A7F-CD17-4914-8AE5-99A4CB81979D}"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98B1F3-1DF0-4708-8CCD-1A593D26953D}" type="slidenum">
              <a:rPr lang="zh-CN" altLang="en-US" smtClean="0"/>
              <a:t>‹#›</a:t>
            </a:fld>
            <a:endParaRPr lang="zh-CN" altLang="en-US"/>
          </a:p>
        </p:txBody>
      </p:sp>
    </p:spTree>
    <p:extLst>
      <p:ext uri="{BB962C8B-B14F-4D97-AF65-F5344CB8AC3E}">
        <p14:creationId xmlns:p14="http://schemas.microsoft.com/office/powerpoint/2010/main" val="10750498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2">
        <a:schemeClr val="bg1"/>
      </p:bgRef>
    </p:bg>
    <p:spTree>
      <p:nvGrpSpPr>
        <p:cNvPr id="1" name=""/>
        <p:cNvGrpSpPr/>
        <p:nvPr/>
      </p:nvGrpSpPr>
      <p:grpSpPr>
        <a:xfrm>
          <a:off x="0" y="0"/>
          <a:ext cx="0" cy="0"/>
          <a:chOff x="0" y="0"/>
          <a:chExt cx="0" cy="0"/>
        </a:xfrm>
      </p:grpSpPr>
      <p:sp>
        <p:nvSpPr>
          <p:cNvPr id="8" name="矩形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直接连接符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标题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zh-CN" altLang="en-US" smtClean="0"/>
              <a:t>单击此处编辑母版标题样式</a:t>
            </a:r>
            <a:endParaRPr kumimoji="0" lang="en-US"/>
          </a:p>
        </p:txBody>
      </p:sp>
      <p:sp>
        <p:nvSpPr>
          <p:cNvPr id="25" name="副标题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sp>
        <p:nvSpPr>
          <p:cNvPr id="31" name="日期占位符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4D9B611A-80BA-47AA-8B18-853AFC920E01}" type="datetime2">
              <a:rPr lang="zh-CN" altLang="en-US" smtClean="0"/>
              <a:t>2016年12月30日</a:t>
            </a:fld>
            <a:endParaRPr lang="zh-CN" altLang="en-US"/>
          </a:p>
        </p:txBody>
      </p:sp>
      <p:sp>
        <p:nvSpPr>
          <p:cNvPr id="18" name="页脚占位符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zh-CN" altLang="en-US"/>
          </a:p>
        </p:txBody>
      </p:sp>
      <p:sp>
        <p:nvSpPr>
          <p:cNvPr id="29" name="灯片编号占位符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782D752D-F8AE-4D0F-A994-5E694AE54535}" type="datetime2">
              <a:rPr lang="zh-CN" altLang="en-US" smtClean="0"/>
              <a:t>2016年12月30日</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EF87F388-14D5-4783-8CE1-FB2A7E86E6EA}"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bg>
      <p:bgRef idx="1001">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9AE1463-8C22-4DCD-8982-C2F36DECEA52}" type="datetime2">
              <a:rPr lang="zh-CN" altLang="en-US" smtClean="0"/>
              <a:t>2016年12月30日</a:t>
            </a:fld>
            <a:endParaRPr lang="zh-CN" altLang="en-US"/>
          </a:p>
        </p:txBody>
      </p:sp>
      <p:sp>
        <p:nvSpPr>
          <p:cNvPr id="5" name="页脚占位符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zh-CN" altLang="en-US"/>
          </a:p>
        </p:txBody>
      </p:sp>
      <p:sp>
        <p:nvSpPr>
          <p:cNvPr id="6" name="灯片编号占位符 5"/>
          <p:cNvSpPr>
            <a:spLocks noGrp="1"/>
          </p:cNvSpPr>
          <p:nvPr>
            <p:ph type="sldNum" sz="quarter" idx="12"/>
          </p:nvPr>
        </p:nvSpPr>
        <p:spPr>
          <a:xfrm>
            <a:off x="6733952" y="6555112"/>
            <a:ext cx="588336" cy="228600"/>
          </a:xfrm>
        </p:spPr>
        <p:txBody>
          <a:bodyPr/>
          <a:lstStyle>
            <a:extLst/>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DC67E8D1-3090-402D-83BA-733BFDCD26C1}" type="datetime2">
              <a:rPr lang="zh-CN" altLang="en-US" smtClean="0"/>
              <a:t>2016年12月30日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nchor="b"/>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782D752D-F8AE-4D0F-A994-5E694AE54535}" type="datetime2">
              <a:rPr lang="zh-CN" altLang="en-US" smtClean="0"/>
              <a:t>2016年12月30日</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320040"/>
            <a:ext cx="7242048" cy="1143000"/>
          </a:xfrm>
        </p:spPr>
        <p:txBody>
          <a:bodyPr/>
          <a:lstStyle>
            <a:extLst/>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extLst/>
          </a:lstStyle>
          <a:p>
            <a:fld id="{6C89FD34-C240-422A-9C5B-2212496DB7C5}" type="datetime2">
              <a:rPr lang="zh-CN" altLang="en-US" smtClean="0"/>
              <a:t>2016年12月30日</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solidFill>
                  <a:schemeClr val="tx2"/>
                </a:solidFill>
              </a:defRPr>
            </a:lvl1pPr>
            <a:extLst/>
          </a:lstStyle>
          <a:p>
            <a:fld id="{C1144124-48ED-4880-BFCB-84813FF481EC}" type="datetime2">
              <a:rPr lang="zh-CN" altLang="en-US" smtClean="0"/>
              <a:t>2016年12月30日</a:t>
            </a:fld>
            <a:endParaRPr lang="zh-CN" altLang="en-US"/>
          </a:p>
        </p:txBody>
      </p:sp>
      <p:sp>
        <p:nvSpPr>
          <p:cNvPr id="3" name="页脚占位符 2"/>
          <p:cNvSpPr>
            <a:spLocks noGrp="1"/>
          </p:cNvSpPr>
          <p:nvPr>
            <p:ph type="ftr" sz="quarter" idx="11"/>
          </p:nvPr>
        </p:nvSpPr>
        <p:spPr/>
        <p:txBody>
          <a:bodyPr/>
          <a:lstStyle>
            <a:lvl1pPr>
              <a:defRPr>
                <a:solidFill>
                  <a:schemeClr val="tx2"/>
                </a:solidFill>
              </a:defRPr>
            </a:lvl1pPr>
            <a:extLst/>
          </a:lstStyle>
          <a:p>
            <a:endParaRPr lang="zh-CN" altLang="en-US"/>
          </a:p>
        </p:txBody>
      </p:sp>
      <p:sp>
        <p:nvSpPr>
          <p:cNvPr id="4" name="灯片编号占位符 3"/>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24950DB7-5CD3-449D-896E-88742C1FE948}" type="datetime2">
              <a:rPr lang="zh-CN" altLang="en-US" smtClean="0"/>
              <a:t>2016年12月30日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2"/>
      </p:bgRef>
    </p:bg>
    <p:spTree>
      <p:nvGrpSpPr>
        <p:cNvPr id="1" name=""/>
        <p:cNvGrpSpPr/>
        <p:nvPr/>
      </p:nvGrpSpPr>
      <p:grpSpPr>
        <a:xfrm>
          <a:off x="0" y="0"/>
          <a:ext cx="0" cy="0"/>
          <a:chOff x="0" y="0"/>
          <a:chExt cx="0" cy="0"/>
        </a:xfrm>
      </p:grpSpPr>
      <p:sp>
        <p:nvSpPr>
          <p:cNvPr id="8" name="矩形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矩形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标题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zh-CN" altLang="en-US" smtClean="0"/>
              <a:t>单击此处编辑母版标题样式</a:t>
            </a:r>
            <a:endParaRPr kumimoji="0" lang="en-US" dirty="0"/>
          </a:p>
        </p:txBody>
      </p:sp>
      <p:sp>
        <p:nvSpPr>
          <p:cNvPr id="4" name="文本占位符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zh-CN" altLang="en-US" smtClean="0"/>
              <a:t>单击此处编辑母版文本样式</a:t>
            </a:r>
          </a:p>
        </p:txBody>
      </p:sp>
      <p:sp>
        <p:nvSpPr>
          <p:cNvPr id="5" name="日期占位符 4"/>
          <p:cNvSpPr>
            <a:spLocks noGrp="1"/>
          </p:cNvSpPr>
          <p:nvPr>
            <p:ph type="dt" sz="half" idx="10"/>
          </p:nvPr>
        </p:nvSpPr>
        <p:spPr/>
        <p:txBody>
          <a:bodyPr/>
          <a:lstStyle>
            <a:extLst/>
          </a:lstStyle>
          <a:p>
            <a:fld id="{30C76814-9969-42C1-A1B9-7548640EB223}" type="datetime2">
              <a:rPr lang="zh-CN" altLang="en-US" smtClean="0"/>
              <a:t>2016年12月30日</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
        <p:nvSpPr>
          <p:cNvPr id="10" name="图片占位符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zh-CN" altLang="en-US" smtClean="0"/>
              <a:t>单击图标添加图片</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106AC7F0-1179-4AC1-AF76-67BE28B7B492}"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0C913308-F349-4B6D-A68A-DD1791B4A57B}" type="slidenum">
              <a:rPr lang="zh-CN" altLang="en-US" smtClean="0"/>
              <a:t>‹#›</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274955"/>
            <a:ext cx="1524000" cy="5851525"/>
          </a:xfrm>
        </p:spPr>
        <p:txBody>
          <a:bodyPr vert="eaVert" ancho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2"/>
            <a:ext cx="6019800" cy="5851525"/>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242816" y="6557946"/>
            <a:ext cx="2002464" cy="226902"/>
          </a:xfrm>
        </p:spPr>
        <p:txBody>
          <a:bodyPr/>
          <a:lstStyle>
            <a:extLst/>
          </a:lstStyle>
          <a:p>
            <a:fld id="{CB56697D-E957-4C6F-88C3-F113C3402A0A}" type="datetime2">
              <a:rPr lang="zh-CN" altLang="en-US" smtClean="0"/>
              <a:t>2016年12月30日</a:t>
            </a:fld>
            <a:endParaRPr lang="zh-CN" altLang="en-US"/>
          </a:p>
        </p:txBody>
      </p:sp>
      <p:sp>
        <p:nvSpPr>
          <p:cNvPr id="5" name="页脚占位符 4"/>
          <p:cNvSpPr>
            <a:spLocks noGrp="1"/>
          </p:cNvSpPr>
          <p:nvPr>
            <p:ph type="ftr" sz="quarter" idx="11"/>
          </p:nvPr>
        </p:nvSpPr>
        <p:spPr>
          <a:xfrm>
            <a:off x="457200" y="6556248"/>
            <a:ext cx="3657600" cy="228600"/>
          </a:xfrm>
        </p:spPr>
        <p:txBody>
          <a:bodyPr/>
          <a:lstStyle>
            <a:extLst/>
          </a:lstStyle>
          <a:p>
            <a:endParaRPr lang="zh-CN" altLang="en-US"/>
          </a:p>
        </p:txBody>
      </p:sp>
      <p:sp>
        <p:nvSpPr>
          <p:cNvPr id="6" name="灯片编号占位符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a:p>
        </p:txBody>
      </p:sp>
      <p:sp>
        <p:nvSpPr>
          <p:cNvPr id="3" name="Date Placeholder 2"/>
          <p:cNvSpPr>
            <a:spLocks noGrp="1"/>
          </p:cNvSpPr>
          <p:nvPr>
            <p:ph type="dt" sz="half" idx="10"/>
          </p:nvPr>
        </p:nvSpPr>
        <p:spPr/>
        <p:txBody>
          <a:bodyPr/>
          <a:lstStyle/>
          <a:p>
            <a:fld id="{6C89FD34-C240-422A-9C5B-2212496DB7C5}" type="datetime2">
              <a:rPr lang="zh-CN" altLang="en-US" smtClean="0"/>
              <a:t>2016年12月30日</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0F6A7F-CD17-4914-8AE5-99A4CB81979D}"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98B1F3-1DF0-4708-8CCD-1A593D26953D}" type="slidenum">
              <a:rPr lang="zh-CN" altLang="en-US" smtClean="0"/>
              <a:t>‹#›</a:t>
            </a:fld>
            <a:endParaRPr lang="zh-CN" altLang="en-US"/>
          </a:p>
        </p:txBody>
      </p:sp>
    </p:spTree>
    <p:extLst>
      <p:ext uri="{BB962C8B-B14F-4D97-AF65-F5344CB8AC3E}">
        <p14:creationId xmlns:p14="http://schemas.microsoft.com/office/powerpoint/2010/main" val="1075049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等腰三角形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540544" y="776288"/>
            <a:ext cx="8062912" cy="1470025"/>
          </a:xfrm>
        </p:spPr>
        <p:txBody>
          <a:bodyPr anchor="b">
            <a:normAutofit/>
          </a:bodyPr>
          <a:lstStyle>
            <a:lvl1pPr algn="r">
              <a:defRPr sz="4400"/>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1371600" y="6012656"/>
            <a:ext cx="5791200" cy="365125"/>
          </a:xfrm>
        </p:spPr>
        <p:txBody>
          <a:bodyPr tIns="0" bIns="0" anchor="t"/>
          <a:lstStyle>
            <a:lvl1pPr algn="r">
              <a:defRPr sz="1000"/>
            </a:lvl1pPr>
          </a:lstStyle>
          <a:p>
            <a:fld id="{4D9B611A-80BA-47AA-8B18-853AFC920E01}" type="datetime2">
              <a:rPr lang="zh-CN" altLang="en-US" smtClean="0"/>
              <a:t>2016年12月30日</a:t>
            </a:fld>
            <a:endParaRPr lang="zh-CN" altLang="en-US"/>
          </a:p>
        </p:txBody>
      </p:sp>
      <p:sp>
        <p:nvSpPr>
          <p:cNvPr id="17" name="页脚占位符 16"/>
          <p:cNvSpPr>
            <a:spLocks noGrp="1"/>
          </p:cNvSpPr>
          <p:nvPr>
            <p:ph type="ftr" sz="quarter" idx="11"/>
          </p:nvPr>
        </p:nvSpPr>
        <p:spPr>
          <a:xfrm>
            <a:off x="1371600" y="5650704"/>
            <a:ext cx="5791200" cy="365125"/>
          </a:xfrm>
        </p:spPr>
        <p:txBody>
          <a:bodyPr tIns="0" bIns="0" anchor="b"/>
          <a:lstStyle>
            <a:lvl1pPr algn="r">
              <a:defRPr sz="1100"/>
            </a:lvl1pPr>
          </a:lstStyle>
          <a:p>
            <a:endParaRPr lang="zh-CN" altLang="en-US"/>
          </a:p>
        </p:txBody>
      </p:sp>
      <p:sp>
        <p:nvSpPr>
          <p:cNvPr id="29" name="灯片编号占位符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C913308-F349-4B6D-A68A-DD1791B4A57B}" type="slidenum">
              <a:rPr lang="zh-CN" altLang="en-US" smtClean="0"/>
              <a:t>‹#›</a:t>
            </a:fld>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67494"/>
            <a:ext cx="8229600" cy="1399032"/>
          </a:xfrm>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457200" y="1882808"/>
            <a:ext cx="8229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4791456" y="6480048"/>
            <a:ext cx="2133600" cy="301752"/>
          </a:xfrm>
        </p:spPr>
        <p:txBody>
          <a:bodyPr/>
          <a:lstStyle/>
          <a:p>
            <a:fld id="{EF87F388-14D5-4783-8CE1-FB2A7E86E6EA}" type="datetime2">
              <a:rPr lang="zh-CN" altLang="en-US" smtClean="0"/>
              <a:t>2016年12月30日</a:t>
            </a:fld>
            <a:endParaRPr lang="zh-CN" altLang="en-US"/>
          </a:p>
        </p:txBody>
      </p:sp>
      <p:sp>
        <p:nvSpPr>
          <p:cNvPr id="5" name="页脚占位符 4"/>
          <p:cNvSpPr>
            <a:spLocks noGrp="1"/>
          </p:cNvSpPr>
          <p:nvPr>
            <p:ph type="ftr" sz="quarter" idx="11"/>
          </p:nvPr>
        </p:nvSpPr>
        <p:spPr>
          <a:xfrm>
            <a:off x="457200" y="6480969"/>
            <a:ext cx="4260056" cy="300831"/>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2">
        <a:schemeClr val="bg1"/>
      </p:bgRef>
    </p:bg>
    <p:spTree>
      <p:nvGrpSpPr>
        <p:cNvPr id="1" name=""/>
        <p:cNvGrpSpPr/>
        <p:nvPr/>
      </p:nvGrpSpPr>
      <p:grpSpPr>
        <a:xfrm>
          <a:off x="0" y="0"/>
          <a:ext cx="0" cy="0"/>
          <a:chOff x="0" y="0"/>
          <a:chExt cx="0" cy="0"/>
        </a:xfrm>
      </p:grpSpPr>
      <p:sp>
        <p:nvSpPr>
          <p:cNvPr id="9" name="直角三角形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等腰三角形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日期占位符 3"/>
          <p:cNvSpPr>
            <a:spLocks noGrp="1"/>
          </p:cNvSpPr>
          <p:nvPr>
            <p:ph type="dt" sz="half" idx="10"/>
          </p:nvPr>
        </p:nvSpPr>
        <p:spPr>
          <a:xfrm>
            <a:off x="6955632" y="6477000"/>
            <a:ext cx="2133600" cy="304800"/>
          </a:xfrm>
        </p:spPr>
        <p:txBody>
          <a:bodyPr/>
          <a:lstStyle/>
          <a:p>
            <a:fld id="{79AE1463-8C22-4DCD-8982-C2F36DECEA52}" type="datetime2">
              <a:rPr lang="zh-CN" altLang="en-US" smtClean="0"/>
              <a:t>2016年12月30日</a:t>
            </a:fld>
            <a:endParaRPr lang="zh-CN" altLang="en-US"/>
          </a:p>
        </p:txBody>
      </p:sp>
      <p:sp>
        <p:nvSpPr>
          <p:cNvPr id="5" name="页脚占位符 4"/>
          <p:cNvSpPr>
            <a:spLocks noGrp="1"/>
          </p:cNvSpPr>
          <p:nvPr>
            <p:ph type="ftr" sz="quarter" idx="11"/>
          </p:nvPr>
        </p:nvSpPr>
        <p:spPr>
          <a:xfrm>
            <a:off x="2619376" y="6480969"/>
            <a:ext cx="4260056" cy="300831"/>
          </a:xfrm>
        </p:spPr>
        <p:txBody>
          <a:bodyPr/>
          <a:lstStyle/>
          <a:p>
            <a:endParaRPr lang="zh-CN" altLang="en-US"/>
          </a:p>
        </p:txBody>
      </p:sp>
      <p:sp>
        <p:nvSpPr>
          <p:cNvPr id="6" name="灯片编号占位符 5"/>
          <p:cNvSpPr>
            <a:spLocks noGrp="1"/>
          </p:cNvSpPr>
          <p:nvPr>
            <p:ph type="sldNum" sz="quarter" idx="12"/>
          </p:nvPr>
        </p:nvSpPr>
        <p:spPr>
          <a:xfrm>
            <a:off x="8451056" y="809624"/>
            <a:ext cx="502920" cy="300831"/>
          </a:xfrm>
        </p:spPr>
        <p:txBody>
          <a:bodyPr/>
          <a:lstStyle/>
          <a:p>
            <a:fld id="{0C913308-F349-4B6D-A68A-DD1791B4A57B}" type="slidenum">
              <a:rPr lang="zh-CN" altLang="en-US" smtClean="0"/>
              <a:t>‹#›</a:t>
            </a:fld>
            <a:endParaRPr lang="zh-CN" altLang="en-US"/>
          </a:p>
        </p:txBody>
      </p:sp>
      <p:cxnSp>
        <p:nvCxnSpPr>
          <p:cNvPr id="11" name="直接连接符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直接连接符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标题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Tree>
  </p:cSld>
  <p:clrMapOvr>
    <a:overrideClrMapping bg1="dk1" tx1="lt1" bg2="dk2" tx2="lt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marL="0" algn="l">
              <a:defRPr/>
            </a:lvl1p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4791456" y="6480969"/>
            <a:ext cx="2133600" cy="301752"/>
          </a:xfrm>
        </p:spPr>
        <p:txBody>
          <a:bodyPr/>
          <a:lstStyle/>
          <a:p>
            <a:fld id="{DC67E8D1-3090-402D-83BA-733BFDCD26C1}" type="datetime2">
              <a:rPr lang="zh-CN" altLang="en-US" smtClean="0"/>
              <a:t>2016年12月30日</a:t>
            </a:fld>
            <a:endParaRPr lang="zh-CN" altLang="en-US"/>
          </a:p>
        </p:txBody>
      </p:sp>
      <p:sp>
        <p:nvSpPr>
          <p:cNvPr id="6" name="页脚占位符 5"/>
          <p:cNvSpPr>
            <a:spLocks noGrp="1"/>
          </p:cNvSpPr>
          <p:nvPr>
            <p:ph type="ftr" sz="quarter" idx="11"/>
          </p:nvPr>
        </p:nvSpPr>
        <p:spPr>
          <a:xfrm>
            <a:off x="457200" y="6480969"/>
            <a:ext cx="4260056" cy="301752"/>
          </a:xfrm>
        </p:spPr>
        <p:txBody>
          <a:bodyPr/>
          <a:lstStyle/>
          <a:p>
            <a:endParaRPr lang="zh-CN" altLang="en-US"/>
          </a:p>
        </p:txBody>
      </p:sp>
      <p:sp>
        <p:nvSpPr>
          <p:cNvPr id="7" name="灯片编号占位符 6"/>
          <p:cNvSpPr>
            <a:spLocks noGrp="1"/>
          </p:cNvSpPr>
          <p:nvPr>
            <p:ph type="sldNum" sz="quarter" idx="12"/>
          </p:nvPr>
        </p:nvSpPr>
        <p:spPr>
          <a:xfrm>
            <a:off x="7589520" y="6480969"/>
            <a:ext cx="502920" cy="301752"/>
          </a:xfr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a:xfrm>
            <a:off x="4791456" y="6480969"/>
            <a:ext cx="2130552" cy="301752"/>
          </a:xfrm>
        </p:spPr>
        <p:txBody>
          <a:bodyPr/>
          <a:lstStyle/>
          <a:p>
            <a:fld id="{782D752D-F8AE-4D0F-A994-5E694AE54535}" type="datetime2">
              <a:rPr lang="zh-CN" altLang="en-US" smtClean="0"/>
              <a:t>2016年12月30日</a:t>
            </a:fld>
            <a:endParaRPr lang="zh-CN" altLang="en-US"/>
          </a:p>
        </p:txBody>
      </p:sp>
      <p:sp>
        <p:nvSpPr>
          <p:cNvPr id="8" name="页脚占位符 7"/>
          <p:cNvSpPr>
            <a:spLocks noGrp="1"/>
          </p:cNvSpPr>
          <p:nvPr>
            <p:ph type="ftr" sz="quarter" idx="11"/>
          </p:nvPr>
        </p:nvSpPr>
        <p:spPr>
          <a:xfrm>
            <a:off x="457200" y="6480969"/>
            <a:ext cx="4261104" cy="301752"/>
          </a:xfrm>
        </p:spPr>
        <p:txBody>
          <a:bodyPr/>
          <a:lstStyle/>
          <a:p>
            <a:endParaRPr lang="zh-CN" altLang="en-US"/>
          </a:p>
        </p:txBody>
      </p:sp>
      <p:sp>
        <p:nvSpPr>
          <p:cNvPr id="9" name="灯片编号占位符 8"/>
          <p:cNvSpPr>
            <a:spLocks noGrp="1"/>
          </p:cNvSpPr>
          <p:nvPr>
            <p:ph type="sldNum" sz="quarter" idx="12"/>
          </p:nvPr>
        </p:nvSpPr>
        <p:spPr>
          <a:xfrm>
            <a:off x="7589520" y="6483096"/>
            <a:ext cx="502920" cy="301752"/>
          </a:xfrm>
        </p:spPr>
        <p:txBody>
          <a:bodyPr/>
          <a:lstStyle>
            <a:lvl1pPr algn="ctr">
              <a:defRPr/>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b="0"/>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6C89FD34-C240-422A-9C5B-2212496DB7C5}" type="datetime2">
              <a:rPr lang="zh-CN" altLang="en-US" smtClean="0"/>
              <a:t>2016年12月30日</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791456" y="6480969"/>
            <a:ext cx="2133600" cy="301752"/>
          </a:xfrm>
        </p:spPr>
        <p:txBody>
          <a:bodyPr/>
          <a:lstStyle/>
          <a:p>
            <a:fld id="{C1144124-48ED-4880-BFCB-84813FF481EC}" type="datetime2">
              <a:rPr lang="zh-CN" altLang="en-US" smtClean="0"/>
              <a:t>2016年12月30日</a:t>
            </a:fld>
            <a:endParaRPr lang="zh-CN" altLang="en-US"/>
          </a:p>
        </p:txBody>
      </p:sp>
      <p:sp>
        <p:nvSpPr>
          <p:cNvPr id="3" name="页脚占位符 2"/>
          <p:cNvSpPr>
            <a:spLocks noGrp="1"/>
          </p:cNvSpPr>
          <p:nvPr>
            <p:ph type="ftr" sz="quarter" idx="11"/>
          </p:nvPr>
        </p:nvSpPr>
        <p:spPr>
          <a:xfrm>
            <a:off x="457200" y="6481890"/>
            <a:ext cx="4260056" cy="300831"/>
          </a:xfrm>
        </p:spPr>
        <p:txBody>
          <a:bodyPr/>
          <a:lstStyle/>
          <a:p>
            <a:endParaRPr lang="zh-CN" altLang="en-US"/>
          </a:p>
        </p:txBody>
      </p:sp>
      <p:sp>
        <p:nvSpPr>
          <p:cNvPr id="4" name="灯片编号占位符 3"/>
          <p:cNvSpPr>
            <a:spLocks noGrp="1"/>
          </p:cNvSpPr>
          <p:nvPr>
            <p:ph type="sldNum" sz="quarter" idx="12"/>
          </p:nvPr>
        </p:nvSpPr>
        <p:spPr>
          <a:xfrm>
            <a:off x="7589520" y="6480969"/>
            <a:ext cx="502920" cy="301752"/>
          </a:xfr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278976" y="6556248"/>
            <a:ext cx="2133600" cy="301752"/>
          </a:xfrm>
        </p:spPr>
        <p:txBody>
          <a:bodyPr/>
          <a:lstStyle>
            <a:lvl1pPr>
              <a:defRPr sz="900"/>
            </a:lvl1pPr>
          </a:lstStyle>
          <a:p>
            <a:fld id="{24950DB7-5CD3-449D-896E-88742C1FE948}" type="datetime2">
              <a:rPr lang="zh-CN" altLang="en-US" smtClean="0"/>
              <a:t>2016年12月30日</a:t>
            </a:fld>
            <a:endParaRPr lang="zh-CN" altLang="en-US"/>
          </a:p>
        </p:txBody>
      </p:sp>
      <p:sp>
        <p:nvSpPr>
          <p:cNvPr id="6" name="页脚占位符 5"/>
          <p:cNvSpPr>
            <a:spLocks noGrp="1"/>
          </p:cNvSpPr>
          <p:nvPr>
            <p:ph type="ftr" sz="quarter" idx="11"/>
          </p:nvPr>
        </p:nvSpPr>
        <p:spPr>
          <a:xfrm>
            <a:off x="1135856" y="6556248"/>
            <a:ext cx="5143120" cy="301752"/>
          </a:xfrm>
        </p:spPr>
        <p:txBody>
          <a:bodyPr/>
          <a:lstStyle>
            <a:lvl1pPr>
              <a:defRPr sz="900"/>
            </a:lvl1pPr>
          </a:lstStyle>
          <a:p>
            <a:endParaRPr lang="zh-CN" altLang="en-US"/>
          </a:p>
        </p:txBody>
      </p:sp>
      <p:sp>
        <p:nvSpPr>
          <p:cNvPr id="7" name="灯片编号占位符 6"/>
          <p:cNvSpPr>
            <a:spLocks noGrp="1"/>
          </p:cNvSpPr>
          <p:nvPr>
            <p:ph type="sldNum" sz="quarter" idx="12"/>
          </p:nvPr>
        </p:nvSpPr>
        <p:spPr>
          <a:xfrm>
            <a:off x="8410576" y="6556248"/>
            <a:ext cx="502920" cy="301752"/>
          </a:xfrm>
        </p:spPr>
        <p:txBody>
          <a:bodyPr/>
          <a:lstStyle>
            <a:lvl1pPr>
              <a:defRPr sz="900"/>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a:xfrm>
            <a:off x="6108192" y="6556248"/>
            <a:ext cx="2103120" cy="301752"/>
          </a:xfrm>
        </p:spPr>
        <p:txBody>
          <a:bodyPr/>
          <a:lstStyle>
            <a:lvl1pPr>
              <a:defRPr sz="900"/>
            </a:lvl1pPr>
          </a:lstStyle>
          <a:p>
            <a:fld id="{30C76814-9969-42C1-A1B9-7548640EB223}" type="datetime2">
              <a:rPr lang="zh-CN" altLang="en-US" smtClean="0"/>
              <a:t>2016年12月30日</a:t>
            </a:fld>
            <a:endParaRPr lang="zh-CN" altLang="en-US"/>
          </a:p>
        </p:txBody>
      </p:sp>
      <p:sp>
        <p:nvSpPr>
          <p:cNvPr id="6" name="页脚占位符 5"/>
          <p:cNvSpPr>
            <a:spLocks noGrp="1"/>
          </p:cNvSpPr>
          <p:nvPr>
            <p:ph type="ftr" sz="quarter" idx="11"/>
          </p:nvPr>
        </p:nvSpPr>
        <p:spPr>
          <a:xfrm>
            <a:off x="1170432" y="6557169"/>
            <a:ext cx="4948072" cy="301752"/>
          </a:xfrm>
        </p:spPr>
        <p:txBody>
          <a:bodyPr/>
          <a:lstStyle>
            <a:lvl1pPr>
              <a:defRPr sz="900"/>
            </a:lvl1pPr>
          </a:lstStyle>
          <a:p>
            <a:endParaRPr lang="zh-CN" altLang="en-US"/>
          </a:p>
        </p:txBody>
      </p:sp>
      <p:sp>
        <p:nvSpPr>
          <p:cNvPr id="7" name="灯片编号占位符 6"/>
          <p:cNvSpPr>
            <a:spLocks noGrp="1"/>
          </p:cNvSpPr>
          <p:nvPr>
            <p:ph type="sldNum" sz="quarter" idx="12"/>
          </p:nvPr>
        </p:nvSpPr>
        <p:spPr>
          <a:xfrm>
            <a:off x="8217192" y="6556248"/>
            <a:ext cx="365760" cy="301752"/>
          </a:xfrm>
        </p:spPr>
        <p:txBody>
          <a:bodyPr/>
          <a:lstStyle>
            <a:lvl1pPr algn="ctr">
              <a:defRPr sz="900"/>
            </a:lvl1pPr>
          </a:lstStyle>
          <a:p>
            <a:fld id="{0C913308-F349-4B6D-A68A-DD1791B4A57B}"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144124-48ED-4880-BFCB-84813FF481EC}" type="datetime2">
              <a:rPr lang="zh-CN" altLang="en-US" smtClean="0"/>
              <a:t>2016年12月30日</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106AC7F0-1179-4AC1-AF76-67BE28B7B492}"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381000"/>
            <a:ext cx="1905000" cy="5486400"/>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381000"/>
            <a:ext cx="6248400" cy="5486400"/>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CB56697D-E957-4C6F-88C3-F113C3402A0A}"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x">
  <p:cSld name="标题和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E30F6A7F-CD17-4914-8AE5-99A4CB81979D}" type="datetime2">
              <a:rPr lang="zh-CN" altLang="en-US" smtClean="0"/>
              <a:t>2016年12月30日</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98B1F3-1DF0-4708-8CCD-1A593D26953D}" type="slidenum">
              <a:rPr lang="zh-CN" altLang="en-US" smtClean="0"/>
              <a:t>‹#›</a:t>
            </a:fld>
            <a:endParaRPr lang="zh-CN" altLang="en-US"/>
          </a:p>
        </p:txBody>
      </p:sp>
    </p:spTree>
    <p:extLst>
      <p:ext uri="{BB962C8B-B14F-4D97-AF65-F5344CB8AC3E}">
        <p14:creationId xmlns:p14="http://schemas.microsoft.com/office/powerpoint/2010/main" val="107504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4950DB7-5CD3-449D-896E-88742C1FE948}" type="datetime2">
              <a:rPr lang="zh-CN" altLang="en-US" smtClean="0"/>
              <a:t>2016年12月30日</a:t>
            </a:fld>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zh-CN" altLang="en-US" smtClean="0"/>
              <a:t>单击此处编辑母版标题样式</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zh-CN" altLang="en-US" smtClean="0"/>
              <a:t>单击此处编辑母版标题样式</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0C76814-9969-42C1-A1B9-7548640EB223}" type="datetime2">
              <a:rPr lang="zh-CN" altLang="en-US" smtClean="0"/>
              <a:t>2016年12月30日</a:t>
            </a:fld>
            <a:endParaRPr lang="zh-CN" alt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zh-CN" altLang="en-US"/>
          </a:p>
        </p:txBody>
      </p:sp>
      <p:sp>
        <p:nvSpPr>
          <p:cNvPr id="7" name="Slide Number Placeholder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2.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2.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2.jpg"/><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6.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85DFD0CF-2D9B-41F8-AA88-34B3CC575A59}" type="datetime2">
              <a:rPr lang="zh-CN" altLang="en-US" smtClean="0"/>
              <a:t>2016年12月30日</a:t>
            </a:fld>
            <a:endParaRPr lang="zh-CN" alt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zh-CN" alt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0C913308-F349-4B6D-A68A-DD1791B4A57B}" type="slidenum">
              <a:rPr lang="zh-CN" altLang="en-US" smtClean="0"/>
              <a:t>‹#›</a:t>
            </a:fld>
            <a:endParaRPr lang="zh-CN" altLang="en-US"/>
          </a:p>
        </p:txBody>
      </p:sp>
      <p:pic>
        <p:nvPicPr>
          <p:cNvPr id="61" name="图片 6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5DFD0CF-2D9B-41F8-AA88-34B3CC575A59}" type="datetime2">
              <a:rPr lang="zh-CN" altLang="en-US" smtClean="0"/>
              <a:t>2016年12月30日</a:t>
            </a:fld>
            <a:endParaRPr lang="zh-CN" alt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zh-CN" alt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913308-F349-4B6D-A68A-DD1791B4A57B}" type="slidenum">
              <a:rPr lang="zh-CN" altLang="en-US" smtClean="0"/>
              <a:t>‹#›</a:t>
            </a:fld>
            <a:endParaRPr lang="zh-CN" alt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pic>
        <p:nvPicPr>
          <p:cNvPr id="15" name="图片 14"/>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ftr="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对角圆角矩形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页脚占位符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zh-CN" altLang="en-US"/>
          </a:p>
        </p:txBody>
      </p:sp>
      <p:sp>
        <p:nvSpPr>
          <p:cNvPr id="14" name="日期占位符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85DFD0CF-2D9B-41F8-AA88-34B3CC575A59}" type="datetime2">
              <a:rPr lang="zh-CN" altLang="en-US" smtClean="0"/>
              <a:t>2016年12月30日</a:t>
            </a:fld>
            <a:endParaRPr lang="zh-CN" altLang="en-US"/>
          </a:p>
        </p:txBody>
      </p:sp>
      <p:sp>
        <p:nvSpPr>
          <p:cNvPr id="23" name="灯片编号占位符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0C913308-F349-4B6D-A68A-DD1791B4A57B}" type="slidenum">
              <a:rPr lang="zh-CN" altLang="en-US" smtClean="0"/>
              <a:t>‹#›</a:t>
            </a:fld>
            <a:endParaRPr lang="zh-CN" altLang="en-US"/>
          </a:p>
        </p:txBody>
      </p:sp>
      <p:sp>
        <p:nvSpPr>
          <p:cNvPr id="22" name="标题占位符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pic>
        <p:nvPicPr>
          <p:cNvPr id="8" name="图片 7"/>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hf hdr="0" ftr="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标题占位符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5DFD0CF-2D9B-41F8-AA88-34B3CC575A59}" type="datetime2">
              <a:rPr lang="zh-CN" altLang="en-US" smtClean="0"/>
              <a:t>2016年12月30日</a:t>
            </a:fld>
            <a:endParaRPr lang="zh-CN" altLang="en-US"/>
          </a:p>
        </p:txBody>
      </p:sp>
      <p:sp>
        <p:nvSpPr>
          <p:cNvPr id="3" name="页脚占位符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zh-CN" altLang="en-US"/>
          </a:p>
        </p:txBody>
      </p:sp>
      <p:sp>
        <p:nvSpPr>
          <p:cNvPr id="23" name="灯片编号占位符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0C913308-F349-4B6D-A68A-DD1791B4A57B}" type="slidenum">
              <a:rPr lang="zh-CN" altLang="en-US" smtClean="0"/>
              <a:t>‹#›</a:t>
            </a:fld>
            <a:endParaRPr lang="zh-CN" altLang="en-US"/>
          </a:p>
        </p:txBody>
      </p:sp>
      <p:pic>
        <p:nvPicPr>
          <p:cNvPr id="7" name="图片 6"/>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 bg1="dk1" tx1="lt1" bg2="dk2" tx2="lt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hf hdr="0" ftr="0"/>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矩形 8"/>
          <p:cNvSpPr/>
          <p:nvPr/>
        </p:nvSpPr>
        <p:spPr>
          <a:xfrm flipH="1">
            <a:off x="8153400" y="0"/>
            <a:ext cx="990600" cy="6858000"/>
          </a:xfrm>
          <a:prstGeom prst="rect">
            <a:avLst/>
          </a:prstGeom>
          <a:blipFill>
            <a:blip r:embed="rId14">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标题占位符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zh-CN" altLang="en-US" smtClean="0"/>
              <a:t>单击此处编辑母版标题样式</a:t>
            </a:r>
            <a:endParaRPr kumimoji="0" lang="en-US"/>
          </a:p>
        </p:txBody>
      </p:sp>
      <p:sp>
        <p:nvSpPr>
          <p:cNvPr id="31" name="文本占位符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7" name="日期占位符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85DFD0CF-2D9B-41F8-AA88-34B3CC575A59}" type="datetime2">
              <a:rPr lang="zh-CN" altLang="en-US" smtClean="0"/>
              <a:t>2016年12月30日</a:t>
            </a:fld>
            <a:endParaRPr lang="zh-CN" altLang="en-US"/>
          </a:p>
        </p:txBody>
      </p:sp>
      <p:sp>
        <p:nvSpPr>
          <p:cNvPr id="4" name="页脚占位符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zh-CN" altLang="en-US"/>
          </a:p>
        </p:txBody>
      </p:sp>
      <p:sp>
        <p:nvSpPr>
          <p:cNvPr id="16" name="灯片编号占位符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0C913308-F349-4B6D-A68A-DD1791B4A57B}" type="slidenum">
              <a:rPr lang="zh-CN" altLang="en-US" smtClean="0"/>
              <a:t>‹#›</a:t>
            </a:fld>
            <a:endParaRPr lang="zh-CN" altLang="en-US"/>
          </a:p>
        </p:txBody>
      </p:sp>
      <p:pic>
        <p:nvPicPr>
          <p:cNvPr id="8" name="图片 7"/>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Lst>
  <p:hf hdr="0" ftr="0"/>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直角三角形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直接连接符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直接连接符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标题占位符 21"/>
          <p:cNvSpPr>
            <a:spLocks noGrp="1"/>
          </p:cNvSpPr>
          <p:nvPr>
            <p:ph type="title"/>
          </p:nvPr>
        </p:nvSpPr>
        <p:spPr>
          <a:xfrm>
            <a:off x="457200" y="267494"/>
            <a:ext cx="8229600" cy="1399032"/>
          </a:xfrm>
          <a:prstGeom prst="rect">
            <a:avLst/>
          </a:prstGeom>
        </p:spPr>
        <p:txBody>
          <a:bodyPr vert="horz" anchor="ctr">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5DFD0CF-2D9B-41F8-AA88-34B3CC575A59}" type="datetime2">
              <a:rPr lang="zh-CN" altLang="en-US" smtClean="0"/>
              <a:t>2016年12月30日</a:t>
            </a:fld>
            <a:endParaRPr lang="zh-CN" altLang="en-US"/>
          </a:p>
        </p:txBody>
      </p:sp>
      <p:sp>
        <p:nvSpPr>
          <p:cNvPr id="3" name="页脚占位符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zh-CN" altLang="en-US"/>
          </a:p>
        </p:txBody>
      </p:sp>
      <p:sp>
        <p:nvSpPr>
          <p:cNvPr id="23" name="灯片编号占位符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C913308-F349-4B6D-A68A-DD1791B4A57B}" type="slidenum">
              <a:rPr lang="zh-CN" altLang="en-US" smtClean="0"/>
              <a:t>‹#›</a:t>
            </a:fld>
            <a:endParaRPr lang="zh-CN" altLang="en-US"/>
          </a:p>
        </p:txBody>
      </p:sp>
      <p:pic>
        <p:nvPicPr>
          <p:cNvPr id="10" name="图片 9"/>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51520" y="378797"/>
            <a:ext cx="1463040" cy="768096"/>
          </a:xfrm>
          <a:prstGeom prst="rect">
            <a:avLst/>
          </a:prstGeom>
        </p:spPr>
      </p:pic>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hdr="0" ftr="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hyperlink" Target="http://www.bjkw.gov.cn/" TargetMode="External"/><Relationship Id="rId2" Type="http://schemas.openxmlformats.org/officeDocument/2006/relationships/audio" Target="../media/audio1.wav"/><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pPr marR="0" rtl="0"/>
            <a:r>
              <a:rPr lang="zh-CN" altLang="en-US" b="0" i="0" u="none" strike="noStrike" kern="2200" baseline="0" dirty="0" smtClean="0">
                <a:latin typeface="Calibri"/>
                <a:ea typeface="黑体"/>
              </a:rPr>
              <a:t>高新技术企业科技政策介绍</a:t>
            </a:r>
            <a:endParaRPr lang="zh-CN" altLang="en-US" b="0" i="0" u="none" strike="noStrike" kern="2200" baseline="0" dirty="0" smtClean="0">
              <a:latin typeface="Times New Roman"/>
              <a:ea typeface="黑体"/>
            </a:endParaRPr>
          </a:p>
        </p:txBody>
      </p:sp>
      <p:sp>
        <p:nvSpPr>
          <p:cNvPr id="3" name="文本占位符 2"/>
          <p:cNvSpPr>
            <a:spLocks noGrp="1"/>
          </p:cNvSpPr>
          <p:nvPr>
            <p:ph type="subTitle" idx="1"/>
          </p:nvPr>
        </p:nvSpPr>
        <p:spPr/>
        <p:txBody>
          <a:bodyPr/>
          <a:lstStyle/>
          <a:p>
            <a:pPr marR="0" lvl="0" rtl="0"/>
            <a:r>
              <a:rPr lang="zh-CN" altLang="en-US" b="0" i="0" u="none" strike="noStrike" kern="100" baseline="0" dirty="0" smtClean="0">
                <a:latin typeface="Cambria"/>
                <a:ea typeface="宋体"/>
              </a:rPr>
              <a:t>北京正则明会计师事务所</a:t>
            </a:r>
          </a:p>
          <a:p>
            <a:pPr marR="0" lvl="0" rtl="0"/>
            <a:r>
              <a:rPr lang="en-US" altLang="zh-CN" b="0" i="0" u="none" strike="noStrike" kern="100" baseline="0" dirty="0" smtClean="0">
                <a:latin typeface="Cambria"/>
                <a:ea typeface="宋体"/>
              </a:rPr>
              <a:t>2014</a:t>
            </a:r>
            <a:r>
              <a:rPr lang="zh-CN" altLang="en-US" b="0" i="0" u="none" strike="noStrike" kern="100" baseline="0" dirty="0" smtClean="0">
                <a:latin typeface="Cambria"/>
                <a:ea typeface="宋体"/>
              </a:rPr>
              <a:t>年</a:t>
            </a:r>
            <a:r>
              <a:rPr lang="en-US" altLang="zh-CN" b="0" i="0" u="none" strike="noStrike" kern="100" baseline="0" dirty="0" smtClean="0">
                <a:latin typeface="Cambria"/>
                <a:ea typeface="宋体"/>
              </a:rPr>
              <a:t>5</a:t>
            </a:r>
            <a:r>
              <a:rPr lang="zh-CN" altLang="en-US" b="0" i="0" u="none" strike="noStrike" kern="100" baseline="0" dirty="0" smtClean="0">
                <a:latin typeface="Cambria"/>
                <a:ea typeface="宋体"/>
              </a:rPr>
              <a:t>月</a:t>
            </a:r>
            <a:endParaRPr lang="zh-CN" altLang="en-US" b="0" i="0" u="none" strike="noStrike" kern="100" baseline="0" dirty="0" smtClean="0">
              <a:latin typeface="Times New Roman"/>
              <a:ea typeface="宋体"/>
            </a:endParaRPr>
          </a:p>
        </p:txBody>
      </p:sp>
      <p:pic>
        <p:nvPicPr>
          <p:cNvPr id="1026" name="Picture 2" descr="C:\Program Files\Microsoft Office\MEDIA\CAGCAT10\j0300520.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5085678"/>
            <a:ext cx="1584176" cy="1362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437338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3</a:t>
            </a:r>
            <a:r>
              <a:rPr lang="zh-CN" altLang="en-US" b="0" i="0" u="none" strike="noStrike" kern="100" baseline="0" smtClean="0">
                <a:latin typeface="Cambria"/>
                <a:ea typeface="宋体"/>
              </a:rPr>
              <a:t>）研究开发的组织管理水平</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1</a:t>
            </a:r>
            <a:r>
              <a:rPr lang="zh-CN" altLang="en-US" b="0" i="0" u="none" strike="noStrike" kern="100" baseline="0" smtClean="0">
                <a:latin typeface="Calibri"/>
                <a:ea typeface="宋体"/>
              </a:rPr>
              <a:t>）制定了研究开发项目立项报告</a:t>
            </a:r>
            <a:r>
              <a:rPr lang="en-US" altLang="zh-CN" b="0" i="0" u="none" strike="noStrike" kern="100" baseline="0" smtClean="0">
                <a:latin typeface="Calibri"/>
                <a:ea typeface="宋体"/>
              </a:rPr>
              <a:t>;</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a:t>
            </a:r>
            <a:r>
              <a:rPr lang="zh-CN" altLang="en-US" b="0" i="0" u="none" strike="noStrike" kern="100" baseline="0" smtClean="0">
                <a:latin typeface="Calibri"/>
                <a:ea typeface="宋体"/>
              </a:rPr>
              <a:t>）建立了研发投入核算体系；</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3</a:t>
            </a:r>
            <a:r>
              <a:rPr lang="zh-CN" altLang="en-US" b="0" i="0" u="none" strike="noStrike" kern="100" baseline="0" smtClean="0">
                <a:latin typeface="Calibri"/>
                <a:ea typeface="宋体"/>
              </a:rPr>
              <a:t>）开展了产学研合作的研发活动；</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4</a:t>
            </a:r>
            <a:r>
              <a:rPr lang="zh-CN" altLang="en-US" b="0" i="0" u="none" strike="noStrike" kern="100" baseline="0" smtClean="0">
                <a:latin typeface="Calibri"/>
                <a:ea typeface="宋体"/>
              </a:rPr>
              <a:t>）设有研发机构并具备相应的设施和设备；</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5</a:t>
            </a:r>
            <a:r>
              <a:rPr lang="zh-CN" altLang="en-US" b="0" i="0" u="none" strike="noStrike" kern="100" baseline="0" smtClean="0">
                <a:latin typeface="Calibri"/>
                <a:ea typeface="宋体"/>
              </a:rPr>
              <a:t>）建立了研发人员的绩效考核奖励制度。</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46A72610-587F-4B86-95DC-FD8DDC611B4D}"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10</a:t>
            </a:fld>
            <a:endParaRPr lang="zh-CN" altLang="en-US"/>
          </a:p>
        </p:txBody>
      </p:sp>
    </p:spTree>
    <p:extLst>
      <p:ext uri="{BB962C8B-B14F-4D97-AF65-F5344CB8AC3E}">
        <p14:creationId xmlns:p14="http://schemas.microsoft.com/office/powerpoint/2010/main" val="2719712820"/>
      </p:ext>
    </p:extLst>
  </p:cSld>
  <p:clrMapOvr>
    <a:masterClrMapping/>
  </p:clrMapOvr>
  <p:transition spd="slow">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日期占位符 5"/>
          <p:cNvSpPr>
            <a:spLocks noGrp="1"/>
          </p:cNvSpPr>
          <p:nvPr>
            <p:ph type="dt" sz="half" idx="10"/>
          </p:nvPr>
        </p:nvSpPr>
        <p:spPr/>
        <p:txBody>
          <a:bodyPr/>
          <a:lstStyle/>
          <a:p>
            <a:fld id="{8825FEEF-B4BA-4CF9-BD59-C81D5651D1AF}" type="datetime2">
              <a:rPr lang="zh-CN" altLang="en-US" smtClean="0"/>
              <a:t>2016年12月30日</a:t>
            </a:fld>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11</a:t>
            </a:fld>
            <a:endParaRPr lang="zh-CN" altLang="en-US"/>
          </a:p>
        </p:txBody>
      </p:sp>
      <p:sp>
        <p:nvSpPr>
          <p:cNvPr id="3" name="文本占位符 2"/>
          <p:cNvSpPr>
            <a:spLocks noGrp="1"/>
          </p:cNvSpPr>
          <p:nvPr>
            <p:ph type="body" sz="half" idx="2"/>
          </p:nvPr>
        </p:nvSpPr>
        <p:spPr/>
        <p:txBody>
          <a:bodyPr>
            <a:normAutofit fontScale="92500"/>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4</a:t>
            </a:r>
            <a:r>
              <a:rPr lang="zh-CN" altLang="en-US" b="0" i="0" u="none" strike="noStrike" kern="100" baseline="0" smtClean="0">
                <a:latin typeface="Cambria"/>
                <a:ea typeface="宋体"/>
              </a:rPr>
              <a:t>）总资产和销售额成长性指标</a:t>
            </a:r>
          </a:p>
          <a:p>
            <a:pPr marR="0" lvl="1" rtl="0"/>
            <a:r>
              <a:rPr lang="zh-CN" altLang="en-US" b="0" i="0" u="none" strike="noStrike" kern="100" baseline="0" smtClean="0">
                <a:latin typeface="Calibri"/>
                <a:ea typeface="宋体"/>
              </a:rPr>
              <a:t>此项指标是对反映企业经营绩效的总资产增长率和销售增长率的评价（各占</a:t>
            </a:r>
            <a:r>
              <a:rPr lang="en-US" altLang="zh-CN" b="0" i="0" u="none" strike="noStrike" kern="100" baseline="0" smtClean="0">
                <a:latin typeface="Calibri"/>
                <a:ea typeface="宋体"/>
              </a:rPr>
              <a:t>10</a:t>
            </a:r>
            <a:r>
              <a:rPr lang="zh-CN" altLang="en-US" b="0" i="0" u="none" strike="noStrike" kern="100" baseline="0" smtClean="0">
                <a:latin typeface="Calibri"/>
                <a:ea typeface="宋体"/>
              </a:rPr>
              <a:t>分），具体计算方法如下 ：</a:t>
            </a:r>
          </a:p>
          <a:p>
            <a:pPr marR="0" lvl="1" rtl="0"/>
            <a:r>
              <a:rPr lang="zh-CN" altLang="en-US" b="0" i="0" u="none" strike="noStrike" kern="100" baseline="0" smtClean="0">
                <a:latin typeface="Calibri"/>
                <a:ea typeface="宋体"/>
              </a:rPr>
              <a:t>总资产增长率＝</a:t>
            </a:r>
            <a:r>
              <a:rPr lang="en-US" altLang="zh-CN" b="0" i="0" u="none" strike="noStrike" kern="100" baseline="0" smtClean="0">
                <a:latin typeface="Calibri"/>
                <a:ea typeface="宋体"/>
              </a:rPr>
              <a:t>1/2</a:t>
            </a:r>
            <a:r>
              <a:rPr lang="zh-CN" altLang="en-US" b="0" i="0" u="none" strike="noStrike" kern="100" baseline="0" smtClean="0">
                <a:latin typeface="Calibri"/>
                <a:ea typeface="宋体"/>
              </a:rPr>
              <a:t>（第二年总资产额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第一年总资产额＋第三年总资产额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第二年总资产额）－</a:t>
            </a:r>
            <a:r>
              <a:rPr lang="en-US" altLang="zh-CN" b="0" i="0" u="none" strike="noStrike" kern="100" baseline="0" smtClean="0">
                <a:latin typeface="Calibri"/>
                <a:ea typeface="宋体"/>
              </a:rPr>
              <a:t>1</a:t>
            </a:r>
            <a:r>
              <a:rPr lang="zh-CN" altLang="en-US" b="0" i="0" u="none" strike="noStrike" kern="100" baseline="0" smtClean="0">
                <a:latin typeface="Calibri"/>
                <a:ea typeface="宋体"/>
              </a:rPr>
              <a:t>。</a:t>
            </a:r>
          </a:p>
          <a:p>
            <a:pPr marR="0" lvl="1" rtl="0"/>
            <a:r>
              <a:rPr lang="zh-CN" altLang="en-US" b="0" i="0" u="none" strike="noStrike" kern="100" baseline="0" smtClean="0">
                <a:latin typeface="Calibri"/>
                <a:ea typeface="宋体"/>
              </a:rPr>
              <a:t>销售增长率＝</a:t>
            </a:r>
            <a:r>
              <a:rPr lang="en-US" altLang="zh-CN" b="0" i="0" u="none" strike="noStrike" kern="100" baseline="0" smtClean="0">
                <a:latin typeface="Calibri"/>
                <a:ea typeface="宋体"/>
              </a:rPr>
              <a:t>1/2</a:t>
            </a:r>
            <a:r>
              <a:rPr lang="zh-CN" altLang="en-US" b="0" i="0" u="none" strike="noStrike" kern="100" baseline="0" smtClean="0">
                <a:latin typeface="Calibri"/>
                <a:ea typeface="宋体"/>
              </a:rPr>
              <a:t>（第二年销售额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第一年销售额＋第三年销售额</a:t>
            </a:r>
            <a:r>
              <a:rPr lang="en-US" altLang="zh-CN" b="0" i="0" u="none" strike="noStrike" kern="100" baseline="0" smtClean="0">
                <a:latin typeface="Calibri"/>
                <a:ea typeface="宋体"/>
              </a:rPr>
              <a:t>÷</a:t>
            </a:r>
            <a:r>
              <a:rPr lang="zh-CN" altLang="en-US" b="0" i="0" u="none" strike="noStrike" kern="100" baseline="0" smtClean="0">
                <a:latin typeface="Calibri"/>
                <a:ea typeface="宋体"/>
              </a:rPr>
              <a:t>第二年销售额）－</a:t>
            </a:r>
            <a:r>
              <a:rPr lang="en-US" altLang="zh-CN" b="0" i="0" u="none" strike="noStrike" kern="100" baseline="0" smtClean="0">
                <a:latin typeface="Calibri"/>
                <a:ea typeface="宋体"/>
              </a:rPr>
              <a:t>1</a:t>
            </a:r>
            <a:r>
              <a:rPr lang="zh-CN" altLang="en-US" b="0" i="0" u="none" strike="noStrike" kern="100" baseline="0" smtClean="0">
                <a:latin typeface="Calibri"/>
                <a:ea typeface="宋体"/>
              </a:rPr>
              <a:t>；</a:t>
            </a:r>
            <a:endParaRPr lang="zh-CN" altLang="en-US" b="0" i="0" u="none" strike="noStrike" kern="100" baseline="0" smtClean="0">
              <a:latin typeface="Times New Roman"/>
              <a:ea typeface="宋体"/>
            </a:endParaRPr>
          </a:p>
        </p:txBody>
      </p:sp>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pic>
        <p:nvPicPr>
          <p:cNvPr id="5" name="内容占位符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51375" y="2919036"/>
            <a:ext cx="3905250" cy="1629528"/>
          </a:xfrm>
        </p:spPr>
      </p:pic>
    </p:spTree>
    <p:extLst>
      <p:ext uri="{BB962C8B-B14F-4D97-AF65-F5344CB8AC3E}">
        <p14:creationId xmlns:p14="http://schemas.microsoft.com/office/powerpoint/2010/main" val="2757646362"/>
      </p:ext>
    </p:extLst>
  </p:cSld>
  <p:clrMapOvr>
    <a:masterClrMapping/>
  </p:clrMapOvr>
  <p:transition spd="slow">
    <p:cove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申报流程</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企业</a:t>
            </a:r>
          </a:p>
          <a:p>
            <a:pPr marR="0" lvl="0" rtl="0"/>
            <a:r>
              <a:rPr lang="zh-CN" altLang="en-US" b="0" i="0" u="none" strike="noStrike" kern="100" baseline="0" smtClean="0">
                <a:latin typeface="Cambria"/>
                <a:ea typeface="宋体"/>
              </a:rPr>
              <a:t>市科委</a:t>
            </a:r>
          </a:p>
          <a:p>
            <a:pPr marR="0" lvl="0" rtl="0"/>
            <a:r>
              <a:rPr lang="zh-CN" altLang="en-US" b="0" i="0" u="none" strike="noStrike" kern="100" baseline="0" smtClean="0">
                <a:latin typeface="Cambria"/>
                <a:ea typeface="宋体"/>
              </a:rPr>
              <a:t>组织专家核查</a:t>
            </a:r>
          </a:p>
          <a:p>
            <a:pPr marR="0" lvl="0" rtl="0"/>
            <a:r>
              <a:rPr lang="zh-CN" altLang="en-US" b="0" i="0" u="none" strike="noStrike" kern="100" baseline="0" smtClean="0">
                <a:latin typeface="Cambria"/>
                <a:ea typeface="宋体"/>
              </a:rPr>
              <a:t>市级认定小组核准</a:t>
            </a:r>
          </a:p>
          <a:p>
            <a:pPr marR="0" lvl="0" rtl="0"/>
            <a:r>
              <a:rPr lang="zh-CN" altLang="en-US" b="0" i="0" u="none" strike="noStrike" kern="100" baseline="0" smtClean="0">
                <a:latin typeface="Cambria"/>
                <a:ea typeface="宋体"/>
              </a:rPr>
              <a:t>报全国认定小组</a:t>
            </a:r>
          </a:p>
          <a:p>
            <a:pPr marR="0" lvl="0" rtl="0"/>
            <a:r>
              <a:rPr lang="zh-CN" altLang="en-US" b="0" i="0" u="none" strike="noStrike" kern="100" baseline="0" smtClean="0">
                <a:latin typeface="Cambria"/>
                <a:ea typeface="宋体"/>
              </a:rPr>
              <a:t>证书</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6AE7791F-401C-4979-8522-BB66F7697A17}"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12</a:t>
            </a:fld>
            <a:endParaRPr lang="zh-CN" altLang="en-US"/>
          </a:p>
        </p:txBody>
      </p:sp>
    </p:spTree>
    <p:extLst>
      <p:ext uri="{BB962C8B-B14F-4D97-AF65-F5344CB8AC3E}">
        <p14:creationId xmlns:p14="http://schemas.microsoft.com/office/powerpoint/2010/main" val="2897583422"/>
      </p:ext>
    </p:extLst>
  </p:cSld>
  <p:clrMapOvr>
    <a:masterClrMapping/>
  </p:clrMapOvr>
  <p:transition spd="slow">
    <p:cove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二、技术先进型服务企业认定</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技术先进型服务业务认定范围</a:t>
            </a:r>
          </a:p>
          <a:p>
            <a:pPr marR="0" lvl="0" rtl="0"/>
            <a:r>
              <a:rPr lang="zh-CN" altLang="en-US" b="0" i="0" u="none" strike="noStrike" kern="100" baseline="0" smtClean="0">
                <a:latin typeface="Cambria"/>
                <a:ea typeface="宋体"/>
              </a:rPr>
              <a:t>申请条件</a:t>
            </a:r>
          </a:p>
          <a:p>
            <a:pPr marR="0" lvl="0" rtl="0"/>
            <a:r>
              <a:rPr lang="zh-CN" altLang="en-US" b="0" i="0" u="none" strike="noStrike" kern="100" baseline="0" smtClean="0">
                <a:latin typeface="Cambria"/>
                <a:ea typeface="宋体"/>
              </a:rPr>
              <a:t>提交材料</a:t>
            </a:r>
          </a:p>
          <a:p>
            <a:pPr marR="0" lvl="0" rtl="0"/>
            <a:r>
              <a:rPr lang="zh-CN" altLang="en-US" b="0" i="0" u="none" strike="noStrike" kern="100" baseline="0" smtClean="0">
                <a:latin typeface="Cambria"/>
                <a:ea typeface="宋体"/>
              </a:rPr>
              <a:t>申报程序</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A0530C31-498A-4F85-A0CF-FB8FC34FF3CA}"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13</a:t>
            </a:fld>
            <a:endParaRPr lang="zh-CN" altLang="en-US"/>
          </a:p>
        </p:txBody>
      </p:sp>
    </p:spTree>
    <p:extLst>
      <p:ext uri="{BB962C8B-B14F-4D97-AF65-F5344CB8AC3E}">
        <p14:creationId xmlns:p14="http://schemas.microsoft.com/office/powerpoint/2010/main" val="3836009195"/>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财政部、国家税务总局、商务部、科技部、国家发展改革委</a:t>
            </a:r>
            <a:r>
              <a:rPr lang="en-US" altLang="zh-CN" b="0" i="0" u="none" strike="noStrike" kern="100" baseline="0" smtClean="0">
                <a:latin typeface="Cambria"/>
                <a:ea typeface="宋体"/>
              </a:rPr>
              <a:t>《</a:t>
            </a:r>
            <a:r>
              <a:rPr lang="zh-CN" altLang="en-US" b="0" i="0" u="none" strike="noStrike" kern="100" baseline="0" smtClean="0">
                <a:latin typeface="Cambria"/>
                <a:ea typeface="宋体"/>
              </a:rPr>
              <a:t>关于技术先进型服务企业有关企业所得税政策问题的通知</a:t>
            </a:r>
            <a:r>
              <a:rPr lang="en-US" altLang="zh-CN" b="0" i="0" u="none" strike="noStrike" kern="100" baseline="0" smtClean="0">
                <a:latin typeface="Cambria"/>
                <a:ea typeface="宋体"/>
              </a:rPr>
              <a:t>》</a:t>
            </a:r>
            <a:r>
              <a:rPr lang="zh-CN" altLang="en-US" b="0" i="0" u="none" strike="noStrike" kern="100" baseline="0" smtClean="0">
                <a:latin typeface="Cambria"/>
                <a:ea typeface="宋体"/>
              </a:rPr>
              <a:t>（财税</a:t>
            </a:r>
            <a:r>
              <a:rPr lang="en-US" altLang="zh-CN" b="0" i="0" u="none" strike="noStrike" kern="100" baseline="0" smtClean="0">
                <a:latin typeface="Cambria"/>
                <a:ea typeface="宋体"/>
              </a:rPr>
              <a:t>[2010]65</a:t>
            </a:r>
            <a:r>
              <a:rPr lang="zh-CN" altLang="en-US" b="0" i="0" u="none" strike="noStrike" kern="100" baseline="0" smtClean="0">
                <a:latin typeface="Cambria"/>
                <a:ea typeface="宋体"/>
              </a:rPr>
              <a:t>号）</a:t>
            </a:r>
          </a:p>
          <a:p>
            <a:pPr marR="0" lvl="0" rtl="0"/>
            <a:r>
              <a:rPr lang="zh-CN" altLang="en-US" b="0" i="0" u="none" strike="noStrike" kern="100" baseline="0" smtClean="0">
                <a:latin typeface="Cambria"/>
                <a:ea typeface="宋体"/>
              </a:rPr>
              <a:t>北京市技术先进型服务企业认定管理办法（</a:t>
            </a:r>
            <a:r>
              <a:rPr lang="en-US" altLang="zh-CN" b="0" i="0" u="none" strike="noStrike" kern="100" baseline="0" smtClean="0">
                <a:latin typeface="Cambria"/>
                <a:ea typeface="宋体"/>
              </a:rPr>
              <a:t>2012</a:t>
            </a:r>
            <a:r>
              <a:rPr lang="zh-CN" altLang="en-US" b="0" i="0" u="none" strike="noStrike" kern="100" baseline="0" smtClean="0">
                <a:latin typeface="Cambria"/>
                <a:ea typeface="宋体"/>
              </a:rPr>
              <a:t>年修订）（京科发</a:t>
            </a:r>
            <a:r>
              <a:rPr lang="en-US" altLang="zh-CN" b="0" i="0" u="none" strike="noStrike" kern="100" baseline="0" smtClean="0">
                <a:latin typeface="Cambria"/>
                <a:ea typeface="宋体"/>
              </a:rPr>
              <a:t>〔2012〕166</a:t>
            </a:r>
            <a:r>
              <a:rPr lang="zh-CN" altLang="en-US" b="0" i="0" u="none" strike="noStrike" kern="100" baseline="0" smtClean="0">
                <a:latin typeface="Cambria"/>
                <a:ea typeface="宋体"/>
              </a:rPr>
              <a:t>号）</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821D912C-606B-4391-A221-A456E5BB9D2A}"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14</a:t>
            </a:fld>
            <a:endParaRPr lang="zh-CN" altLang="en-US"/>
          </a:p>
        </p:txBody>
      </p:sp>
    </p:spTree>
    <p:extLst>
      <p:ext uri="{BB962C8B-B14F-4D97-AF65-F5344CB8AC3E}">
        <p14:creationId xmlns:p14="http://schemas.microsoft.com/office/powerpoint/2010/main" val="2101642771"/>
      </p:ext>
    </p:extLst>
  </p:cSld>
  <p:clrMapOvr>
    <a:masterClrMapping/>
  </p:clrMapOvr>
  <p:transition spd="slow">
    <p:pull/>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（一）技术先进型服务企业可享受的优惠政策：</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经认定的技术先进型服务企业，减按</a:t>
            </a:r>
            <a:r>
              <a:rPr lang="en-US" altLang="zh-CN" b="0" i="0" u="none" strike="noStrike" kern="100" baseline="0" smtClean="0">
                <a:latin typeface="Cambria"/>
                <a:ea typeface="宋体"/>
              </a:rPr>
              <a:t>15%</a:t>
            </a:r>
            <a:r>
              <a:rPr lang="zh-CN" altLang="en-US" b="0" i="0" u="none" strike="noStrike" kern="100" baseline="0" smtClean="0">
                <a:latin typeface="Cambria"/>
                <a:ea typeface="宋体"/>
              </a:rPr>
              <a:t>的税率征收企业所得税。</a:t>
            </a:r>
          </a:p>
          <a:p>
            <a:pPr marR="0" lvl="0" rtl="0"/>
            <a:r>
              <a:rPr lang="zh-CN" altLang="en-US" b="0" i="0" u="none" strike="noStrike" kern="100" baseline="0" smtClean="0">
                <a:latin typeface="Cambria"/>
                <a:ea typeface="宋体"/>
              </a:rPr>
              <a:t>经认定的技术先进型服务企业发生的职工教育经费支出，不超过工资薪金总额</a:t>
            </a:r>
            <a:r>
              <a:rPr lang="en-US" altLang="zh-CN" b="0" i="0" u="none" strike="noStrike" kern="100" baseline="0" smtClean="0">
                <a:latin typeface="Cambria"/>
                <a:ea typeface="宋体"/>
              </a:rPr>
              <a:t>8%</a:t>
            </a:r>
            <a:r>
              <a:rPr lang="zh-CN" altLang="en-US" b="0" i="0" u="none" strike="noStrike" kern="100" baseline="0" smtClean="0">
                <a:latin typeface="Cambria"/>
                <a:ea typeface="宋体"/>
              </a:rPr>
              <a:t>的部分，准予在计算应纳税所得额时扣除；超过部分，准予在以后纳税年度结转扣除。</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274B3392-B650-4039-8869-72A5131FC4DF}"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15</a:t>
            </a:fld>
            <a:endParaRPr lang="zh-CN" altLang="en-US"/>
          </a:p>
        </p:txBody>
      </p:sp>
    </p:spTree>
    <p:extLst>
      <p:ext uri="{BB962C8B-B14F-4D97-AF65-F5344CB8AC3E}">
        <p14:creationId xmlns:p14="http://schemas.microsoft.com/office/powerpoint/2010/main" val="1897668488"/>
      </p:ext>
    </p:extLst>
  </p:cSld>
  <p:clrMapOvr>
    <a:masterClrMapping/>
  </p:clrMapOvr>
  <p:transition spd="slow">
    <p:pull/>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（二）技术先进型服务业务认定范围</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en-US" altLang="zh-CN" b="0" i="0" u="none" strike="noStrike" kern="100" baseline="0" smtClean="0">
                <a:latin typeface="Cambria"/>
                <a:ea typeface="宋体"/>
              </a:rPr>
              <a:t>1</a:t>
            </a:r>
            <a:r>
              <a:rPr lang="zh-CN" altLang="en-US" b="0" i="0" u="none" strike="noStrike" kern="100" baseline="0" smtClean="0">
                <a:latin typeface="Cambria"/>
                <a:ea typeface="宋体"/>
              </a:rPr>
              <a:t>、信息技术外包服务（</a:t>
            </a:r>
            <a:r>
              <a:rPr lang="en-US" altLang="zh-CN" b="0" i="0" u="none" strike="noStrike" kern="100" baseline="0" smtClean="0">
                <a:latin typeface="Cambria"/>
                <a:ea typeface="宋体"/>
              </a:rPr>
              <a:t>ITO</a:t>
            </a:r>
            <a:r>
              <a:rPr lang="zh-CN" altLang="en-US" b="0" i="0" u="none" strike="noStrike" kern="100" baseline="0" smtClean="0">
                <a:latin typeface="Cambria"/>
                <a:ea typeface="宋体"/>
              </a:rPr>
              <a:t>）：包括软件研发及外包、信息技术研发服务外包和信息系统运营维护外包等。</a:t>
            </a:r>
          </a:p>
          <a:p>
            <a:pPr marR="0" lvl="0" rtl="0"/>
            <a:r>
              <a:rPr lang="en-US" altLang="zh-CN" b="0" i="0" u="none" strike="noStrike" kern="100" baseline="0" smtClean="0">
                <a:latin typeface="Cambria"/>
                <a:ea typeface="宋体"/>
              </a:rPr>
              <a:t>2</a:t>
            </a:r>
            <a:r>
              <a:rPr lang="zh-CN" altLang="en-US" b="0" i="0" u="none" strike="noStrike" kern="100" baseline="0" smtClean="0">
                <a:latin typeface="Cambria"/>
                <a:ea typeface="宋体"/>
              </a:rPr>
              <a:t>、技术性业务流程外包服务（</a:t>
            </a:r>
            <a:r>
              <a:rPr lang="en-US" altLang="zh-CN" b="0" i="0" u="none" strike="noStrike" kern="100" baseline="0" smtClean="0">
                <a:latin typeface="Cambria"/>
                <a:ea typeface="宋体"/>
              </a:rPr>
              <a:t>BPO</a:t>
            </a:r>
            <a:r>
              <a:rPr lang="zh-CN" altLang="en-US" b="0" i="0" u="none" strike="noStrike" kern="100" baseline="0" smtClean="0">
                <a:latin typeface="Cambria"/>
                <a:ea typeface="宋体"/>
              </a:rPr>
              <a:t>）：包括企业业务流程设计服务、企业内部管理服务、企业运营服务和企业供应链服务等。</a:t>
            </a:r>
          </a:p>
          <a:p>
            <a:pPr marR="0" lvl="0" rtl="0"/>
            <a:r>
              <a:rPr lang="en-US" altLang="zh-CN" b="0" i="0" u="none" strike="noStrike" kern="100" baseline="0" smtClean="0">
                <a:latin typeface="Cambria"/>
                <a:ea typeface="宋体"/>
              </a:rPr>
              <a:t>3</a:t>
            </a:r>
            <a:r>
              <a:rPr lang="zh-CN" altLang="en-US" b="0" i="0" u="none" strike="noStrike" kern="100" baseline="0" smtClean="0">
                <a:latin typeface="Cambria"/>
                <a:ea typeface="宋体"/>
              </a:rPr>
              <a:t>、技术性知识流程外包服务（</a:t>
            </a:r>
            <a:r>
              <a:rPr lang="en-US" altLang="zh-CN" b="0" i="0" u="none" strike="noStrike" kern="100" baseline="0" smtClean="0">
                <a:latin typeface="Cambria"/>
                <a:ea typeface="宋体"/>
              </a:rPr>
              <a:t>KPO</a:t>
            </a:r>
            <a:r>
              <a:rPr lang="zh-CN" altLang="en-US" b="0" i="0" u="none" strike="noStrike" kern="100" baseline="0" smtClean="0">
                <a:latin typeface="Cambria"/>
                <a:ea typeface="宋体"/>
              </a:rPr>
              <a:t>）。</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C86F123A-6B89-40CD-9967-B78C3E5836A0}"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16</a:t>
            </a:fld>
            <a:endParaRPr lang="zh-CN" altLang="en-US"/>
          </a:p>
        </p:txBody>
      </p:sp>
    </p:spTree>
    <p:extLst>
      <p:ext uri="{BB962C8B-B14F-4D97-AF65-F5344CB8AC3E}">
        <p14:creationId xmlns:p14="http://schemas.microsoft.com/office/powerpoint/2010/main" val="3411180845"/>
      </p:ext>
    </p:extLst>
  </p:cSld>
  <p:clrMapOvr>
    <a:masterClrMapping/>
  </p:clrMapOvr>
  <p:transition spd="slow">
    <p:pull/>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（三）申请条件：</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85000" lnSpcReduction="10000"/>
          </a:bodyPr>
          <a:lstStyle/>
          <a:p>
            <a:pPr marR="0" lvl="0" rtl="0"/>
            <a:r>
              <a:rPr lang="zh-CN" altLang="en-US" b="0" i="0" u="none" strike="noStrike" kern="100" baseline="0" smtClean="0">
                <a:latin typeface="Cambria"/>
                <a:ea typeface="宋体"/>
              </a:rPr>
              <a:t>企业申请认定技术先进型服务企业必须同时符合以下条件：</a:t>
            </a:r>
          </a:p>
          <a:p>
            <a:pPr marR="0" lvl="1" rtl="0"/>
            <a:r>
              <a:rPr lang="en-US" altLang="zh-CN" b="0" i="0" u="none" strike="noStrike" kern="100" baseline="0" smtClean="0">
                <a:latin typeface="Calibri"/>
                <a:ea typeface="宋体"/>
              </a:rPr>
              <a:t>1.</a:t>
            </a:r>
            <a:r>
              <a:rPr lang="zh-CN" altLang="en-US" b="0" i="0" u="none" strike="noStrike" kern="100" baseline="0" smtClean="0">
                <a:latin typeface="Calibri"/>
                <a:ea typeface="宋体"/>
              </a:rPr>
              <a:t>从事</a:t>
            </a:r>
            <a:r>
              <a:rPr lang="en-US" altLang="zh-CN" b="0" i="0" u="none" strike="noStrike" kern="100" baseline="0" smtClean="0">
                <a:latin typeface="Calibri"/>
                <a:ea typeface="宋体"/>
              </a:rPr>
              <a:t>《</a:t>
            </a:r>
            <a:r>
              <a:rPr lang="zh-CN" altLang="en-US" b="0" i="0" u="none" strike="noStrike" kern="100" baseline="0" smtClean="0">
                <a:latin typeface="Calibri"/>
                <a:ea typeface="宋体"/>
              </a:rPr>
              <a:t>技术先进型服务业务认定范围（试行）</a:t>
            </a:r>
            <a:r>
              <a:rPr lang="en-US" altLang="zh-CN" b="0" i="0" u="none" strike="noStrike" kern="100" baseline="0" smtClean="0">
                <a:latin typeface="Calibri"/>
                <a:ea typeface="宋体"/>
              </a:rPr>
              <a:t>》</a:t>
            </a:r>
            <a:r>
              <a:rPr lang="zh-CN" altLang="en-US" b="0" i="0" u="none" strike="noStrike" kern="100" baseline="0" smtClean="0">
                <a:latin typeface="Calibri"/>
                <a:ea typeface="宋体"/>
              </a:rPr>
              <a:t>中的一种或多种技术先进型服务业务的企业，应采用先进技术或具备较强的研发能力。</a:t>
            </a:r>
          </a:p>
          <a:p>
            <a:pPr marR="0" lvl="1" rtl="0"/>
            <a:r>
              <a:rPr lang="en-US" altLang="zh-CN" b="0" i="0" u="none" strike="noStrike" kern="100" baseline="0" smtClean="0">
                <a:latin typeface="Calibri"/>
                <a:ea typeface="宋体"/>
              </a:rPr>
              <a:t>2.</a:t>
            </a:r>
            <a:r>
              <a:rPr lang="zh-CN" altLang="en-US" b="0" i="0" u="none" strike="noStrike" kern="100" baseline="0" smtClean="0">
                <a:latin typeface="Calibri"/>
                <a:ea typeface="宋体"/>
              </a:rPr>
              <a:t>企业的注册地及生产经营地在北京市行政区域内。</a:t>
            </a:r>
          </a:p>
          <a:p>
            <a:pPr marR="0" lvl="1" rtl="0"/>
            <a:r>
              <a:rPr lang="en-US" altLang="zh-CN" b="0" i="0" u="none" strike="noStrike" kern="100" baseline="0" smtClean="0">
                <a:latin typeface="Calibri"/>
                <a:ea typeface="宋体"/>
              </a:rPr>
              <a:t>3.</a:t>
            </a:r>
            <a:r>
              <a:rPr lang="zh-CN" altLang="en-US" b="0" i="0" u="none" strike="noStrike" kern="100" baseline="0" smtClean="0">
                <a:latin typeface="Calibri"/>
                <a:ea typeface="宋体"/>
              </a:rPr>
              <a:t>企业具有法人资格，近两年在进出口业务管理、财务管理、税收管理、外汇管理、海关管理等方面无违法行为</a:t>
            </a:r>
          </a:p>
          <a:p>
            <a:pPr marR="0" lvl="1" rtl="0"/>
            <a:r>
              <a:rPr lang="en-US" altLang="zh-CN" b="0" i="0" u="none" strike="noStrike" kern="100" baseline="0" smtClean="0">
                <a:latin typeface="Calibri"/>
                <a:ea typeface="宋体"/>
              </a:rPr>
              <a:t>4.</a:t>
            </a:r>
            <a:r>
              <a:rPr lang="zh-CN" altLang="en-US" b="0" i="0" u="none" strike="noStrike" kern="100" baseline="0" smtClean="0">
                <a:latin typeface="Calibri"/>
                <a:ea typeface="宋体"/>
              </a:rPr>
              <a:t>具有大专以上学历的员工占企业职工总数的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以上。</a:t>
            </a:r>
          </a:p>
          <a:p>
            <a:pPr marR="0" lvl="1" rtl="0"/>
            <a:r>
              <a:rPr lang="en-US" altLang="zh-CN" b="0" i="0" u="none" strike="noStrike" kern="100" baseline="0" smtClean="0">
                <a:latin typeface="Calibri"/>
                <a:ea typeface="宋体"/>
              </a:rPr>
              <a:t>5.</a:t>
            </a:r>
            <a:r>
              <a:rPr lang="zh-CN" altLang="en-US" b="0" i="0" u="none" strike="noStrike" kern="100" baseline="0" smtClean="0">
                <a:latin typeface="Calibri"/>
                <a:ea typeface="宋体"/>
              </a:rPr>
              <a:t>从事</a:t>
            </a:r>
            <a:r>
              <a:rPr lang="en-US" altLang="zh-CN" b="0" i="0" u="none" strike="noStrike" kern="100" baseline="0" smtClean="0">
                <a:latin typeface="Calibri"/>
                <a:ea typeface="宋体"/>
              </a:rPr>
              <a:t>《</a:t>
            </a:r>
            <a:r>
              <a:rPr lang="zh-CN" altLang="en-US" b="0" i="0" u="none" strike="noStrike" kern="100" baseline="0" smtClean="0">
                <a:latin typeface="Calibri"/>
                <a:ea typeface="宋体"/>
              </a:rPr>
              <a:t>技术先进型服务业务认定范围（试行）</a:t>
            </a:r>
            <a:r>
              <a:rPr lang="en-US" altLang="zh-CN" b="0" i="0" u="none" strike="noStrike" kern="100" baseline="0" smtClean="0">
                <a:latin typeface="Calibri"/>
                <a:ea typeface="宋体"/>
              </a:rPr>
              <a:t>》</a:t>
            </a:r>
            <a:r>
              <a:rPr lang="zh-CN" altLang="en-US" b="0" i="0" u="none" strike="noStrike" kern="100" baseline="0" smtClean="0">
                <a:latin typeface="Calibri"/>
                <a:ea typeface="宋体"/>
              </a:rPr>
              <a:t>中的技术先进型服务业务取得的收入占企业当年总收入的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以上。</a:t>
            </a:r>
          </a:p>
          <a:p>
            <a:pPr marR="0" lvl="1" rtl="0"/>
            <a:r>
              <a:rPr lang="en-US" altLang="zh-CN" b="0" i="0" u="none" strike="noStrike" kern="100" baseline="0" smtClean="0">
                <a:latin typeface="Calibri"/>
                <a:ea typeface="宋体"/>
              </a:rPr>
              <a:t>6.</a:t>
            </a:r>
            <a:r>
              <a:rPr lang="zh-CN" altLang="en-US" b="0" i="0" u="none" strike="noStrike" kern="100" baseline="0" smtClean="0">
                <a:latin typeface="Calibri"/>
                <a:ea typeface="宋体"/>
              </a:rPr>
              <a:t>从事离岸服务外包业务取得的收入不低于企业当年总收入的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C53D0008-CA89-4CB7-8F72-EFF3874A202F}"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17</a:t>
            </a:fld>
            <a:endParaRPr lang="zh-CN" altLang="en-US"/>
          </a:p>
        </p:txBody>
      </p:sp>
    </p:spTree>
    <p:extLst>
      <p:ext uri="{BB962C8B-B14F-4D97-AF65-F5344CB8AC3E}">
        <p14:creationId xmlns:p14="http://schemas.microsoft.com/office/powerpoint/2010/main" val="985932096"/>
      </p:ext>
    </p:extLst>
  </p:cSld>
  <p:clrMapOvr>
    <a:masterClrMapping/>
  </p:clrMapOvr>
  <p:transition spd="slow">
    <p:pull/>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提交材料</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a:bodyPr>
          <a:lstStyle/>
          <a:p>
            <a:pPr marR="0" lvl="0" rtl="0"/>
            <a:r>
              <a:rPr lang="zh-CN" altLang="en-US" b="0" i="0" u="none" strike="noStrike" kern="100" baseline="0" smtClean="0">
                <a:latin typeface="Cambria"/>
                <a:ea typeface="宋体"/>
              </a:rPr>
              <a:t>除常规中要求的企业资质、知识产权、经营状况、人员构成、财务报表等材料外，要求：</a:t>
            </a:r>
          </a:p>
          <a:p>
            <a:pPr marR="0" lvl="1" rtl="0"/>
            <a:r>
              <a:rPr lang="zh-CN" altLang="en-US" b="0" i="0" u="none" strike="noStrike" kern="100" baseline="0" smtClean="0">
                <a:latin typeface="Calibri"/>
                <a:ea typeface="宋体"/>
              </a:rPr>
              <a:t>由北京技术市场管理办公室出具的企业上一会计年度技术先进型服务业务收入证明。</a:t>
            </a:r>
          </a:p>
          <a:p>
            <a:pPr marR="0" lvl="1" rtl="0"/>
            <a:r>
              <a:rPr lang="zh-CN" altLang="en-US" b="0" i="0" u="none" strike="noStrike" kern="100" baseline="0" smtClean="0">
                <a:latin typeface="Calibri"/>
                <a:ea typeface="宋体"/>
              </a:rPr>
              <a:t>由市商务委出具的企业上一会计年度国际（离岸）外包服务业务合同执行额登记证明。</a:t>
            </a:r>
          </a:p>
          <a:p>
            <a:pPr marR="0" lvl="1" rtl="0"/>
            <a:r>
              <a:rPr lang="zh-CN" altLang="en-US" b="0" i="0" u="none" strike="noStrike" kern="100" baseline="0" smtClean="0">
                <a:latin typeface="Calibri"/>
                <a:ea typeface="宋体"/>
              </a:rPr>
              <a:t>企业获开发能力和成熟度模型、开发能力和成熟度模型集成、</a:t>
            </a:r>
            <a:r>
              <a:rPr lang="en-US" altLang="zh-CN" b="0" i="0" u="none" strike="noStrike" kern="100" baseline="0" smtClean="0">
                <a:latin typeface="Calibri"/>
                <a:ea typeface="宋体"/>
              </a:rPr>
              <a:t>IT</a:t>
            </a:r>
            <a:r>
              <a:rPr lang="zh-CN" altLang="en-US" b="0" i="0" u="none" strike="noStrike" kern="100" baseline="0" smtClean="0">
                <a:latin typeface="Calibri"/>
                <a:ea typeface="宋体"/>
              </a:rPr>
              <a:t>服务管理、信息安全管理、服务提供商环境安全、</a:t>
            </a:r>
            <a:r>
              <a:rPr lang="en-US" altLang="zh-CN" b="0" i="0" u="none" strike="noStrike" kern="100" baseline="0" smtClean="0">
                <a:latin typeface="Calibri"/>
                <a:ea typeface="宋体"/>
              </a:rPr>
              <a:t>ISO</a:t>
            </a:r>
            <a:r>
              <a:rPr lang="zh-CN" altLang="en-US" b="0" i="0" u="none" strike="noStrike" kern="100" baseline="0" smtClean="0">
                <a:latin typeface="Calibri"/>
                <a:ea typeface="宋体"/>
              </a:rPr>
              <a:t>质量体系认证、人力资源能力认证等国际资质认证的证书（复印件）。</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D6088C41-1C64-451A-8F44-5CE1DEBEDFED}"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18</a:t>
            </a:fld>
            <a:endParaRPr lang="zh-CN" altLang="en-US"/>
          </a:p>
        </p:txBody>
      </p:sp>
    </p:spTree>
    <p:extLst>
      <p:ext uri="{BB962C8B-B14F-4D97-AF65-F5344CB8AC3E}">
        <p14:creationId xmlns:p14="http://schemas.microsoft.com/office/powerpoint/2010/main" val="3094522834"/>
      </p:ext>
    </p:extLst>
  </p:cSld>
  <p:clrMapOvr>
    <a:masterClrMapping/>
  </p:clrMapOvr>
  <p:transition spd="slow">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（四）申报程序：</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1" rtl="0"/>
            <a:r>
              <a:rPr lang="zh-CN" altLang="en-US" b="0" i="0" u="none" strike="noStrike" kern="100" baseline="0" smtClean="0">
                <a:latin typeface="Calibri"/>
                <a:ea typeface="宋体"/>
              </a:rPr>
              <a:t>受理</a:t>
            </a:r>
          </a:p>
          <a:p>
            <a:pPr marR="0" lvl="1" rtl="0"/>
            <a:r>
              <a:rPr lang="zh-CN" altLang="en-US" b="0" i="0" u="none" strike="noStrike" kern="100" baseline="0" smtClean="0">
                <a:latin typeface="Calibri"/>
                <a:ea typeface="宋体"/>
              </a:rPr>
              <a:t>组织评审</a:t>
            </a:r>
          </a:p>
          <a:p>
            <a:pPr marR="0" lvl="1" rtl="0"/>
            <a:r>
              <a:rPr lang="zh-CN" altLang="en-US" b="0" i="0" u="none" strike="noStrike" kern="100" baseline="0" smtClean="0">
                <a:latin typeface="Calibri"/>
                <a:ea typeface="宋体"/>
              </a:rPr>
              <a:t>认定小组核准</a:t>
            </a:r>
          </a:p>
          <a:p>
            <a:pPr marR="0" lvl="1" rtl="0"/>
            <a:r>
              <a:rPr lang="zh-CN" altLang="en-US" b="0" i="0" u="none" strike="noStrike" kern="100" baseline="0" smtClean="0">
                <a:latin typeface="Calibri"/>
                <a:ea typeface="宋体"/>
              </a:rPr>
              <a:t>备案</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D656539-EF1D-45CA-A851-DFFE6327B6A5}"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19</a:t>
            </a:fld>
            <a:endParaRPr lang="zh-CN" altLang="en-US"/>
          </a:p>
        </p:txBody>
      </p:sp>
    </p:spTree>
    <p:extLst>
      <p:ext uri="{BB962C8B-B14F-4D97-AF65-F5344CB8AC3E}">
        <p14:creationId xmlns:p14="http://schemas.microsoft.com/office/powerpoint/2010/main" val="488755756"/>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3608" y="476672"/>
            <a:ext cx="7024744" cy="1143000"/>
          </a:xfrm>
        </p:spPr>
        <p:txBody>
          <a:bodyPr/>
          <a:lstStyle/>
          <a:p>
            <a:pPr marR="0" rtl="0"/>
            <a:r>
              <a:rPr lang="zh-CN" altLang="en-US" b="0" i="0" u="none" strike="noStrike" kern="2200" baseline="0" dirty="0" smtClean="0">
                <a:latin typeface="Calibri"/>
                <a:ea typeface="黑体"/>
              </a:rPr>
              <a:t>聚焦产业培育，提升服务能力</a:t>
            </a:r>
            <a:endParaRPr lang="zh-CN" altLang="en-US" b="0" i="0" u="none" strike="noStrike" kern="2200" baseline="0" dirty="0" smtClean="0">
              <a:latin typeface="Times New Roman"/>
              <a:ea typeface="黑体"/>
            </a:endParaRPr>
          </a:p>
        </p:txBody>
      </p:sp>
      <p:sp>
        <p:nvSpPr>
          <p:cNvPr id="3" name="日期占位符 2"/>
          <p:cNvSpPr>
            <a:spLocks noGrp="1"/>
          </p:cNvSpPr>
          <p:nvPr>
            <p:ph type="dt" sz="half" idx="10"/>
          </p:nvPr>
        </p:nvSpPr>
        <p:spPr/>
        <p:txBody>
          <a:bodyPr/>
          <a:lstStyle/>
          <a:p>
            <a:fld id="{494CCB26-DD4E-4363-A3AA-67780FA0800F}" type="datetime2">
              <a:rPr lang="zh-CN" altLang="en-US" smtClean="0"/>
              <a:t>2016年12月30日</a:t>
            </a:fld>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2</a:t>
            </a:fld>
            <a:endParaRPr lang="zh-CN" altLang="en-US"/>
          </a:p>
        </p:txBody>
      </p:sp>
      <p:graphicFrame>
        <p:nvGraphicFramePr>
          <p:cNvPr id="8" name="内容占位符 7"/>
          <p:cNvGraphicFramePr>
            <a:graphicFrameLocks noGrp="1"/>
          </p:cNvGraphicFramePr>
          <p:nvPr>
            <p:ph sz="quarter" idx="13"/>
            <p:extLst>
              <p:ext uri="{D42A27DB-BD31-4B8C-83A1-F6EECF244321}">
                <p14:modId xmlns:p14="http://schemas.microsoft.com/office/powerpoint/2010/main" val="2812671834"/>
              </p:ext>
            </p:extLst>
          </p:nvPr>
        </p:nvGraphicFramePr>
        <p:xfrm>
          <a:off x="457200" y="1600201"/>
          <a:ext cx="4038600" cy="37010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内容占位符 8"/>
          <p:cNvGraphicFramePr>
            <a:graphicFrameLocks noGrp="1"/>
          </p:cNvGraphicFramePr>
          <p:nvPr>
            <p:ph sz="quarter" idx="14"/>
            <p:extLst>
              <p:ext uri="{D42A27DB-BD31-4B8C-83A1-F6EECF244321}">
                <p14:modId xmlns:p14="http://schemas.microsoft.com/office/powerpoint/2010/main" val="3202606077"/>
              </p:ext>
            </p:extLst>
          </p:nvPr>
        </p:nvGraphicFramePr>
        <p:xfrm>
          <a:off x="4648200" y="1600200"/>
          <a:ext cx="4028256" cy="370100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200751195"/>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三、研发经费加计扣除</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研发经费：八项归集内容</a:t>
            </a:r>
          </a:p>
          <a:p>
            <a:pPr marR="0" lvl="0" rtl="0"/>
            <a:r>
              <a:rPr lang="zh-CN" altLang="en-US" b="0" i="0" u="none" strike="noStrike" kern="100" baseline="0" smtClean="0">
                <a:latin typeface="Cambria"/>
                <a:ea typeface="宋体"/>
              </a:rPr>
              <a:t>执行流程</a:t>
            </a:r>
          </a:p>
          <a:p>
            <a:pPr marR="0" lvl="0" rtl="0"/>
            <a:r>
              <a:rPr lang="zh-CN" altLang="en-US" b="0" i="0" u="none" strike="noStrike" kern="100" baseline="0" smtClean="0">
                <a:latin typeface="Cambria"/>
                <a:ea typeface="宋体"/>
              </a:rPr>
              <a:t>常见问题</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63958B14-AA20-4C37-9B6D-05037B846DAC}"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20</a:t>
            </a:fld>
            <a:endParaRPr lang="zh-CN" altLang="en-US"/>
          </a:p>
        </p:txBody>
      </p:sp>
    </p:spTree>
    <p:extLst>
      <p:ext uri="{BB962C8B-B14F-4D97-AF65-F5344CB8AC3E}">
        <p14:creationId xmlns:p14="http://schemas.microsoft.com/office/powerpoint/2010/main" val="177397769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20000"/>
          </a:bodyPr>
          <a:lstStyle/>
          <a:p>
            <a:pPr marR="0" lvl="0" rtl="0"/>
            <a:r>
              <a:rPr lang="zh-CN" altLang="en-US" b="0" i="0" u="none" strike="noStrike" kern="100" baseline="0" smtClean="0">
                <a:latin typeface="Cambria"/>
                <a:ea typeface="宋体"/>
              </a:rPr>
              <a:t>根据</a:t>
            </a:r>
            <a:r>
              <a:rPr lang="en-US" altLang="zh-CN" b="0" i="0" u="none" strike="noStrike" kern="100" baseline="0" smtClean="0">
                <a:latin typeface="Cambria"/>
                <a:ea typeface="宋体"/>
              </a:rPr>
              <a:t>《</a:t>
            </a:r>
            <a:r>
              <a:rPr lang="zh-CN" altLang="en-US" b="0" i="0" u="none" strike="noStrike" kern="100" baseline="0" smtClean="0">
                <a:latin typeface="Cambria"/>
                <a:ea typeface="宋体"/>
              </a:rPr>
              <a:t>中华人民共和国企业所得税法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[2007]63</a:t>
            </a:r>
            <a:r>
              <a:rPr lang="zh-CN" altLang="en-US" b="0" i="0" u="none" strike="noStrike" kern="100" baseline="0" smtClean="0">
                <a:latin typeface="Cambria"/>
                <a:ea typeface="宋体"/>
              </a:rPr>
              <a:t>号令）第三十条规定，企业开发新技术、新产品、新工艺发生的研究开发费用，可以在计算应纳税所得额时加计扣除。</a:t>
            </a:r>
          </a:p>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国家税务总局关于印发</a:t>
            </a:r>
            <a:r>
              <a:rPr lang="en-US" altLang="zh-CN" b="0" i="0" u="none" strike="noStrike" kern="100" baseline="0" smtClean="0">
                <a:latin typeface="Cambria"/>
                <a:ea typeface="宋体"/>
              </a:rPr>
              <a:t>&lt;</a:t>
            </a:r>
            <a:r>
              <a:rPr lang="zh-CN" altLang="en-US" b="0" i="0" u="none" strike="noStrike" kern="100" baseline="0" smtClean="0">
                <a:latin typeface="Cambria"/>
                <a:ea typeface="宋体"/>
              </a:rPr>
              <a:t>企业研究开发费用税前扣除管理办法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试行</a:t>
            </a:r>
            <a:r>
              <a:rPr lang="en-US" altLang="zh-CN" b="0" i="0" u="none" strike="noStrike" kern="100" baseline="0" smtClean="0">
                <a:latin typeface="Cambria"/>
                <a:ea typeface="宋体"/>
              </a:rPr>
              <a:t>)&gt;</a:t>
            </a:r>
            <a:r>
              <a:rPr lang="zh-CN" altLang="en-US" b="0" i="0" u="none" strike="noStrike" kern="100" baseline="0" smtClean="0">
                <a:latin typeface="Cambria"/>
                <a:ea typeface="宋体"/>
              </a:rPr>
              <a:t>的通知</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（国税发</a:t>
            </a:r>
            <a:r>
              <a:rPr lang="en-US" altLang="zh-CN" b="0" i="0" u="none" strike="noStrike" kern="100" baseline="0" smtClean="0">
                <a:latin typeface="Cambria"/>
                <a:ea typeface="宋体"/>
              </a:rPr>
              <a:t>〔2008〕116</a:t>
            </a:r>
            <a:r>
              <a:rPr lang="zh-CN" altLang="en-US" b="0" i="0" u="none" strike="noStrike" kern="100" baseline="0" smtClean="0">
                <a:latin typeface="Cambria"/>
                <a:ea typeface="宋体"/>
              </a:rPr>
              <a:t>号）</a:t>
            </a:r>
          </a:p>
          <a:p>
            <a:pPr marR="0" lvl="0" rtl="0"/>
            <a:r>
              <a:rPr lang="zh-CN" altLang="en-US" b="0" i="0" u="none" strike="noStrike" kern="100" baseline="0" smtClean="0">
                <a:latin typeface="Cambria"/>
                <a:ea typeface="宋体"/>
              </a:rPr>
              <a:t>根据</a:t>
            </a:r>
            <a:r>
              <a:rPr lang="en-US" altLang="zh-CN" b="0" i="0" u="none" strike="noStrike" kern="100" baseline="0" smtClean="0">
                <a:latin typeface="Cambria"/>
                <a:ea typeface="宋体"/>
              </a:rPr>
              <a:t>《</a:t>
            </a:r>
            <a:r>
              <a:rPr lang="zh-CN" altLang="en-US" b="0" i="0" u="none" strike="noStrike" kern="100" baseline="0" smtClean="0">
                <a:latin typeface="Cambria"/>
                <a:ea typeface="宋体"/>
              </a:rPr>
              <a:t>实施条例</a:t>
            </a:r>
            <a:r>
              <a:rPr lang="en-US" altLang="zh-CN" b="0" i="0" u="none" strike="noStrike" kern="100" baseline="0" smtClean="0">
                <a:latin typeface="Cambria"/>
                <a:ea typeface="宋体"/>
              </a:rPr>
              <a:t>》</a:t>
            </a:r>
            <a:r>
              <a:rPr lang="zh-CN" altLang="en-US" b="0" i="0" u="none" strike="noStrike" kern="100" baseline="0" smtClean="0">
                <a:latin typeface="Cambria"/>
                <a:ea typeface="宋体"/>
              </a:rPr>
              <a:t>第九十五条规定，企业所得税法第三十条第（一）项所称研究开发费用的加计扣除，是指企业为开发新技术、新产品、新工艺发生的研究开发费用，未形成无形资产计入当期损益的，在按照规定据实扣除的基础上，按照研究开发费用的</a:t>
            </a:r>
            <a:r>
              <a:rPr lang="en-US" altLang="zh-CN" b="0" i="0" u="none" strike="noStrike" kern="100" baseline="0" smtClean="0">
                <a:latin typeface="Cambria"/>
                <a:ea typeface="宋体"/>
              </a:rPr>
              <a:t>50%</a:t>
            </a:r>
            <a:r>
              <a:rPr lang="zh-CN" altLang="en-US" b="0" i="0" u="none" strike="noStrike" kern="100" baseline="0" smtClean="0">
                <a:latin typeface="Cambria"/>
                <a:ea typeface="宋体"/>
              </a:rPr>
              <a:t>加计扣除；形成无形资产的，按照无形资产成本的</a:t>
            </a:r>
            <a:r>
              <a:rPr lang="en-US" altLang="zh-CN" b="0" i="0" u="none" strike="noStrike" kern="100" baseline="0" smtClean="0">
                <a:latin typeface="Cambria"/>
                <a:ea typeface="宋体"/>
              </a:rPr>
              <a:t>150%</a:t>
            </a:r>
            <a:r>
              <a:rPr lang="zh-CN" altLang="en-US" b="0" i="0" u="none" strike="noStrike" kern="100" baseline="0" smtClean="0">
                <a:latin typeface="Cambria"/>
                <a:ea typeface="宋体"/>
              </a:rPr>
              <a:t>摊销。</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438DED35-18A5-4E2F-81F4-EF1390D65B68}"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21</a:t>
            </a:fld>
            <a:endParaRPr lang="zh-CN" altLang="en-US"/>
          </a:p>
        </p:txBody>
      </p:sp>
    </p:spTree>
    <p:extLst>
      <p:ext uri="{BB962C8B-B14F-4D97-AF65-F5344CB8AC3E}">
        <p14:creationId xmlns:p14="http://schemas.microsoft.com/office/powerpoint/2010/main" val="31857102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研发经费</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zh-CN" altLang="en-US" b="0" i="0" u="none" strike="noStrike" kern="100" baseline="0" smtClean="0">
                <a:latin typeface="Cambria"/>
                <a:ea typeface="宋体"/>
              </a:rPr>
              <a:t>八项归集内容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1</a:t>
            </a:r>
            <a:r>
              <a:rPr lang="zh-CN" altLang="en-US" b="0" i="0" u="none" strike="noStrike" kern="100" baseline="0" smtClean="0">
                <a:latin typeface="Calibri"/>
                <a:ea typeface="宋体"/>
              </a:rPr>
              <a:t>、新产品设计费、新工艺规程制定费以及与研发活动直接相关的技术图书资料费、资料翻译费。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a:t>
            </a:r>
            <a:r>
              <a:rPr lang="zh-CN" altLang="en-US" b="0" i="0" u="none" strike="noStrike" kern="100" baseline="0" smtClean="0">
                <a:latin typeface="Calibri"/>
                <a:ea typeface="宋体"/>
              </a:rPr>
              <a:t>、从事研发活动直接消耗的材料、燃料和动力费用。</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3</a:t>
            </a:r>
            <a:r>
              <a:rPr lang="zh-CN" altLang="en-US" b="0" i="0" u="none" strike="noStrike" kern="100" baseline="0" smtClean="0">
                <a:latin typeface="Calibri"/>
                <a:ea typeface="宋体"/>
              </a:rPr>
              <a:t>、在职直接从事研发活动人员的工资、薪金、奖金、津贴、补贴。</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4</a:t>
            </a:r>
            <a:r>
              <a:rPr lang="zh-CN" altLang="en-US" b="0" i="0" u="none" strike="noStrike" kern="100" baseline="0" smtClean="0">
                <a:latin typeface="Calibri"/>
                <a:ea typeface="宋体"/>
              </a:rPr>
              <a:t>、专门用于研发活动的仪器、设备的折旧费或租赁费。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5</a:t>
            </a:r>
            <a:r>
              <a:rPr lang="zh-CN" altLang="en-US" b="0" i="0" u="none" strike="noStrike" kern="100" baseline="0" smtClean="0">
                <a:latin typeface="Calibri"/>
                <a:ea typeface="宋体"/>
              </a:rPr>
              <a:t>、专门用于研发活动的软件、专利权、非专利技术等无形资产的摊销费用。</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6</a:t>
            </a:r>
            <a:r>
              <a:rPr lang="zh-CN" altLang="en-US" b="0" i="0" u="none" strike="noStrike" kern="100" baseline="0" smtClean="0">
                <a:latin typeface="Calibri"/>
                <a:ea typeface="宋体"/>
              </a:rPr>
              <a:t>、专门用于中间试验和产品试制的模具、工艺装备开发及制造费。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7</a:t>
            </a:r>
            <a:r>
              <a:rPr lang="zh-CN" altLang="en-US" b="0" i="0" u="none" strike="noStrike" kern="100" baseline="0" smtClean="0">
                <a:latin typeface="Calibri"/>
                <a:ea typeface="宋体"/>
              </a:rPr>
              <a:t>、勘探开发技术的现场试验费。</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8</a:t>
            </a:r>
            <a:r>
              <a:rPr lang="zh-CN" altLang="en-US" b="0" i="0" u="none" strike="noStrike" kern="100" baseline="0" smtClean="0">
                <a:latin typeface="Calibri"/>
                <a:ea typeface="宋体"/>
              </a:rPr>
              <a:t>、研发成果的论证、评审、验收费用。</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B335580-4751-47FB-AF86-FB20BB8BD05A}"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22</a:t>
            </a:fld>
            <a:endParaRPr lang="zh-CN" altLang="en-US"/>
          </a:p>
        </p:txBody>
      </p:sp>
    </p:spTree>
    <p:extLst>
      <p:ext uri="{BB962C8B-B14F-4D97-AF65-F5344CB8AC3E}">
        <p14:creationId xmlns:p14="http://schemas.microsoft.com/office/powerpoint/2010/main" val="211511988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执行流程</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年度企业研究开发项目鉴定采取集中办理的方式。</a:t>
            </a:r>
          </a:p>
          <a:p>
            <a:pPr marR="0" lvl="1" rtl="0"/>
            <a:r>
              <a:rPr lang="zh-CN" altLang="en-US" b="0" i="0" u="none" strike="noStrike" kern="100" baseline="0" smtClean="0">
                <a:latin typeface="Calibri"/>
                <a:ea typeface="宋体"/>
              </a:rPr>
              <a:t>受理期限内将材料交至北京科技协作咨询服务中心。</a:t>
            </a:r>
          </a:p>
          <a:p>
            <a:pPr marR="0" lvl="1" rtl="0"/>
            <a:r>
              <a:rPr lang="zh-CN" altLang="en-US" b="0" i="0" u="none" strike="noStrike" kern="100" baseline="0" smtClean="0">
                <a:latin typeface="Calibri"/>
                <a:ea typeface="宋体"/>
              </a:rPr>
              <a:t>市科委组织专家评审，依据评审结果，公示后，出具</a:t>
            </a:r>
            <a:r>
              <a:rPr lang="en-US" altLang="zh-CN" b="0" i="0" u="none" strike="noStrike" kern="100" baseline="0" smtClean="0">
                <a:latin typeface="Calibri"/>
                <a:ea typeface="宋体"/>
              </a:rPr>
              <a:t>《</a:t>
            </a:r>
            <a:r>
              <a:rPr lang="zh-CN" altLang="en-US" b="0" i="0" u="none" strike="noStrike" kern="100" baseline="0" smtClean="0">
                <a:latin typeface="Calibri"/>
                <a:ea typeface="宋体"/>
              </a:rPr>
              <a:t>企业研究开发项目鉴定意见书</a:t>
            </a:r>
            <a:r>
              <a:rPr lang="en-US" altLang="zh-CN" b="0" i="0" u="none" strike="noStrike" kern="100" baseline="0" smtClean="0">
                <a:latin typeface="Calibri"/>
                <a:ea typeface="宋体"/>
              </a:rPr>
              <a:t>》</a:t>
            </a:r>
            <a:r>
              <a:rPr lang="zh-CN" altLang="en-US" b="0" i="0" u="none" strike="noStrike" kern="100" baseline="0" smtClean="0">
                <a:latin typeface="Calibri"/>
                <a:ea typeface="宋体"/>
              </a:rPr>
              <a:t>。</a:t>
            </a:r>
          </a:p>
          <a:p>
            <a:pPr marR="0" lvl="1" rtl="0"/>
            <a:r>
              <a:rPr lang="zh-CN" altLang="en-US" b="0" i="0" u="none" strike="noStrike" kern="100" baseline="0" smtClean="0">
                <a:latin typeface="Calibri"/>
                <a:ea typeface="宋体"/>
              </a:rPr>
              <a:t>企业可持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企业研究开发项目鉴定意见书</a:t>
            </a:r>
            <a:r>
              <a:rPr lang="en-US" altLang="zh-CN" b="0" i="0" u="none" strike="noStrike" kern="100" baseline="0" smtClean="0">
                <a:latin typeface="Calibri"/>
                <a:ea typeface="宋体"/>
              </a:rPr>
              <a:t>》</a:t>
            </a:r>
            <a:r>
              <a:rPr lang="zh-CN" altLang="en-US" b="0" i="0" u="none" strike="noStrike" kern="100" baseline="0" smtClean="0">
                <a:latin typeface="Calibri"/>
                <a:ea typeface="宋体"/>
              </a:rPr>
              <a:t>等相关材料到主管税务机关申请办理享受研究开发费用加计扣除的相关手续。</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3DFAE6C5-53D2-4C56-B03C-E19EACFDE70C}"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23</a:t>
            </a:fld>
            <a:endParaRPr lang="zh-CN" altLang="en-US"/>
          </a:p>
        </p:txBody>
      </p:sp>
    </p:spTree>
    <p:extLst>
      <p:ext uri="{BB962C8B-B14F-4D97-AF65-F5344CB8AC3E}">
        <p14:creationId xmlns:p14="http://schemas.microsoft.com/office/powerpoint/2010/main" val="175882144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常见问题</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20000"/>
          </a:bodyPr>
          <a:lstStyle/>
          <a:p>
            <a:pPr marR="0" lvl="0" rtl="0"/>
            <a:r>
              <a:rPr lang="ja-JP" altLang="en-US" b="0" i="0" u="none" strike="noStrike" kern="100" baseline="0" smtClean="0">
                <a:latin typeface="Cambria"/>
                <a:ea typeface="宋体"/>
              </a:rPr>
              <a:t> 创造性运用科学技术新知识，或实质性改进技术、工艺、产品（服务），是指企业通过研究开发活动在技术、工艺、产品（服务）方面的创新取得了有价值的成果，对北京市相关行业的技术、工艺领先具有推动作用，不包括企业产品（服务）的常规性升级或对公开的科研成果直接应用等活ㄈ缰苯硬捎霉男鹿ひ铡⒉牧稀⒆爸谩⒉贰⒎窕蛑兜龋</a:t>
            </a:r>
          </a:p>
          <a:p>
            <a:pPr marR="0" lvl="0" rtl="0"/>
            <a:r>
              <a:rPr lang="zh-CN" altLang="en-US" b="0" i="0" u="none" strike="noStrike" kern="100" baseline="0" smtClean="0">
                <a:latin typeface="Cambria"/>
                <a:ea typeface="宋体"/>
              </a:rPr>
              <a:t>企业从事</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国家重点支持的高新技术领域</a:t>
            </a:r>
            <a:r>
              <a:rPr lang="en-US" altLang="zh-CN" b="0" i="0" u="none" strike="noStrike" kern="100" baseline="0" smtClean="0">
                <a:latin typeface="Cambria"/>
                <a:ea typeface="宋体"/>
              </a:rPr>
              <a:t>》</a:t>
            </a:r>
            <a:r>
              <a:rPr lang="zh-CN" altLang="en-US" b="0" i="0" u="none" strike="noStrike" kern="100" baseline="0" smtClean="0">
                <a:latin typeface="Cambria"/>
                <a:ea typeface="宋体"/>
              </a:rPr>
              <a:t>和国家发展改革委员会等部门公布的</a:t>
            </a:r>
            <a:r>
              <a:rPr lang="en-US" altLang="zh-CN" b="0" i="0" u="none" strike="noStrike" kern="100" baseline="0" smtClean="0">
                <a:latin typeface="Cambria"/>
                <a:ea typeface="宋体"/>
              </a:rPr>
              <a:t>《</a:t>
            </a:r>
            <a:r>
              <a:rPr lang="zh-CN" altLang="en-US" b="0" i="0" u="none" strike="noStrike" kern="100" baseline="0" smtClean="0">
                <a:latin typeface="Cambria"/>
                <a:ea typeface="宋体"/>
              </a:rPr>
              <a:t>当前优先发展的高技术产业化重点领域指南（</a:t>
            </a:r>
            <a:r>
              <a:rPr lang="en-US" altLang="zh-CN" b="0" i="0" u="none" strike="noStrike" kern="100" baseline="0" smtClean="0">
                <a:latin typeface="Cambria"/>
                <a:ea typeface="宋体"/>
              </a:rPr>
              <a:t>2007</a:t>
            </a:r>
            <a:r>
              <a:rPr lang="zh-CN" altLang="en-US" b="0" i="0" u="none" strike="noStrike" kern="100" baseline="0" smtClean="0">
                <a:latin typeface="Cambria"/>
                <a:ea typeface="宋体"/>
              </a:rPr>
              <a:t>年度）</a:t>
            </a:r>
            <a:r>
              <a:rPr lang="en-US" altLang="zh-CN" b="0" i="0" u="none" strike="noStrike" kern="100" baseline="0" smtClean="0">
                <a:latin typeface="Cambria"/>
                <a:ea typeface="宋体"/>
              </a:rPr>
              <a:t>》</a:t>
            </a:r>
            <a:r>
              <a:rPr lang="zh-CN" altLang="en-US" b="0" i="0" u="none" strike="noStrike" kern="100" baseline="0" smtClean="0">
                <a:latin typeface="Cambria"/>
                <a:ea typeface="宋体"/>
              </a:rPr>
              <a:t>规定项目的研究开发活动，其在一个纳税年度中实际发生的下列费用支出，允许在计算应纳税所得额时按照规定实行加计扣除。</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43FF3281-1696-400A-BFF0-0F05BA4E3C7B}"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24</a:t>
            </a:fld>
            <a:endParaRPr lang="zh-CN" altLang="en-US"/>
          </a:p>
        </p:txBody>
      </p:sp>
    </p:spTree>
    <p:extLst>
      <p:ext uri="{BB962C8B-B14F-4D97-AF65-F5344CB8AC3E}">
        <p14:creationId xmlns:p14="http://schemas.microsoft.com/office/powerpoint/2010/main" val="31577241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四、技术合同登记</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技术合同认定登记的重要性</a:t>
            </a:r>
          </a:p>
          <a:p>
            <a:pPr marR="0" lvl="0" rtl="0"/>
            <a:r>
              <a:rPr lang="zh-CN" altLang="en-US" b="0" i="0" u="none" strike="noStrike" kern="100" baseline="0" smtClean="0">
                <a:latin typeface="Cambria"/>
                <a:ea typeface="宋体"/>
              </a:rPr>
              <a:t>技术合同登记相关概念解读</a:t>
            </a:r>
          </a:p>
          <a:p>
            <a:pPr marR="0" lvl="0" rtl="0"/>
            <a:r>
              <a:rPr lang="zh-CN" altLang="en-US" b="0" i="0" u="none" strike="noStrike" kern="100" baseline="0" smtClean="0">
                <a:latin typeface="Cambria"/>
                <a:ea typeface="宋体"/>
              </a:rPr>
              <a:t>技术合同登记</a:t>
            </a:r>
            <a:r>
              <a:rPr lang="en-US" altLang="zh-CN" b="0" i="0" u="none" strike="noStrike" kern="100" baseline="0" smtClean="0">
                <a:latin typeface="Cambria"/>
                <a:ea typeface="宋体"/>
              </a:rPr>
              <a:t>—</a:t>
            </a:r>
            <a:r>
              <a:rPr lang="zh-CN" altLang="en-US" b="0" i="0" u="none" strike="noStrike" kern="100" baseline="0" smtClean="0">
                <a:latin typeface="Cambria"/>
                <a:ea typeface="宋体"/>
              </a:rPr>
              <a:t>认定登记工作</a:t>
            </a:r>
          </a:p>
          <a:p>
            <a:pPr marR="0" lvl="0" rtl="0"/>
            <a:r>
              <a:rPr lang="zh-CN" altLang="en-US" b="0" i="0" u="none" strike="noStrike" kern="100" baseline="0" smtClean="0">
                <a:latin typeface="Cambria"/>
                <a:ea typeface="宋体"/>
              </a:rPr>
              <a:t>享受政策需履行的手续</a:t>
            </a:r>
          </a:p>
          <a:p>
            <a:pPr marR="0" lvl="0" rtl="0"/>
            <a:r>
              <a:rPr lang="zh-CN" altLang="en-US" b="0" i="0" u="none" strike="noStrike" kern="100" baseline="0" smtClean="0">
                <a:latin typeface="Cambria"/>
                <a:ea typeface="宋体"/>
              </a:rPr>
              <a:t>需要提交的材料</a:t>
            </a:r>
          </a:p>
          <a:p>
            <a:pPr marR="0" lvl="0" rtl="0"/>
            <a:r>
              <a:rPr lang="zh-CN" altLang="en-US" b="0" i="0" u="none" strike="noStrike" kern="100" baseline="0" smtClean="0">
                <a:latin typeface="Cambria"/>
                <a:ea typeface="宋体"/>
              </a:rPr>
              <a:t>不予登记的合同</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AEBD0B10-F238-42DD-9BAE-B6B83E50772D}"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25</a:t>
            </a:fld>
            <a:endParaRPr lang="zh-CN" altLang="en-US"/>
          </a:p>
        </p:txBody>
      </p:sp>
    </p:spTree>
    <p:extLst>
      <p:ext uri="{BB962C8B-B14F-4D97-AF65-F5344CB8AC3E}">
        <p14:creationId xmlns:p14="http://schemas.microsoft.com/office/powerpoint/2010/main" val="35858953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en-US" altLang="zh-CN" b="0" i="0" u="none" strike="noStrike" kern="100" baseline="0" smtClean="0">
                <a:latin typeface="Cambria"/>
                <a:ea typeface="宋体"/>
              </a:rPr>
              <a:t>《</a:t>
            </a:r>
            <a:r>
              <a:rPr lang="zh-CN" altLang="en-US" b="0" i="0" u="none" strike="noStrike" kern="100" baseline="0" smtClean="0">
                <a:latin typeface="Cambria"/>
                <a:ea typeface="宋体"/>
              </a:rPr>
              <a:t>中华人民共和国企业所得税法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[2007]63</a:t>
            </a:r>
            <a:r>
              <a:rPr lang="zh-CN" altLang="en-US" b="0" i="0" u="none" strike="noStrike" kern="100" baseline="0" smtClean="0">
                <a:latin typeface="Cambria"/>
                <a:ea typeface="宋体"/>
              </a:rPr>
              <a:t>号令）</a:t>
            </a:r>
          </a:p>
          <a:p>
            <a:pPr marR="0" lvl="0" rtl="0"/>
            <a:r>
              <a:rPr lang="zh-CN" altLang="en-US" b="0" i="0" u="none" strike="noStrike" kern="100" baseline="0" smtClean="0">
                <a:latin typeface="Cambria"/>
                <a:ea typeface="宋体"/>
              </a:rPr>
              <a:t>北京市技术市场条例（</a:t>
            </a:r>
            <a:r>
              <a:rPr lang="en-US" altLang="zh-CN" b="0" i="0" u="none" strike="noStrike" kern="100" baseline="0" smtClean="0">
                <a:latin typeface="Cambria"/>
                <a:ea typeface="宋体"/>
              </a:rPr>
              <a:t>2002</a:t>
            </a:r>
            <a:r>
              <a:rPr lang="zh-CN" altLang="en-US" b="0" i="0" u="none" strike="noStrike" kern="100" baseline="0" smtClean="0">
                <a:latin typeface="Cambria"/>
                <a:ea typeface="宋体"/>
              </a:rPr>
              <a:t>年</a:t>
            </a:r>
            <a:r>
              <a:rPr lang="en-US" altLang="zh-CN" b="0" i="0" u="none" strike="noStrike" kern="100" baseline="0" smtClean="0">
                <a:latin typeface="Cambria"/>
                <a:ea typeface="宋体"/>
              </a:rPr>
              <a:t>7</a:t>
            </a:r>
            <a:r>
              <a:rPr lang="zh-CN" altLang="en-US" b="0" i="0" u="none" strike="noStrike" kern="100" baseline="0" smtClean="0">
                <a:latin typeface="Cambria"/>
                <a:ea typeface="宋体"/>
              </a:rPr>
              <a:t>月</a:t>
            </a:r>
            <a:r>
              <a:rPr lang="en-US" altLang="zh-CN" b="0" i="0" u="none" strike="noStrike" kern="100" baseline="0" smtClean="0">
                <a:latin typeface="Cambria"/>
                <a:ea typeface="宋体"/>
              </a:rPr>
              <a:t>18</a:t>
            </a:r>
            <a:r>
              <a:rPr lang="zh-CN" altLang="en-US" b="0" i="0" u="none" strike="noStrike" kern="100" baseline="0" smtClean="0">
                <a:latin typeface="Cambria"/>
                <a:ea typeface="宋体"/>
              </a:rPr>
              <a:t>日北京市第十一届人民代表大会常务委员会第三十五次会议通过）。</a:t>
            </a:r>
          </a:p>
          <a:p>
            <a:pPr marR="0" lvl="0" rtl="0"/>
            <a:r>
              <a:rPr lang="zh-CN" altLang="en-US" b="0" i="0" u="none" strike="noStrike" kern="100" baseline="0" smtClean="0">
                <a:latin typeface="Cambria"/>
                <a:ea typeface="宋体"/>
              </a:rPr>
              <a:t>税收优惠政策</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1</a:t>
            </a:r>
            <a:r>
              <a:rPr lang="zh-CN" altLang="en-US" b="0" i="0" u="none" strike="noStrike" kern="100" baseline="0" smtClean="0">
                <a:latin typeface="Calibri"/>
                <a:ea typeface="宋体"/>
              </a:rPr>
              <a:t>）技术转让和开发的卖方可以申请减免技术性收入所缴纳的营业税；</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a:t>
            </a:r>
            <a:r>
              <a:rPr lang="zh-CN" altLang="en-US" b="0" i="0" u="none" strike="noStrike" kern="100" baseline="0" smtClean="0">
                <a:latin typeface="Calibri"/>
                <a:ea typeface="宋体"/>
              </a:rPr>
              <a:t>）卖方可以从技术交易的净收入中提取不低于</a:t>
            </a:r>
            <a:r>
              <a:rPr lang="en-US" altLang="zh-CN" b="0" i="0" u="none" strike="noStrike" kern="100" baseline="0" smtClean="0">
                <a:latin typeface="Calibri"/>
                <a:ea typeface="宋体"/>
              </a:rPr>
              <a:t>20%</a:t>
            </a:r>
            <a:r>
              <a:rPr lang="zh-CN" altLang="en-US" b="0" i="0" u="none" strike="noStrike" kern="100" baseline="0" smtClean="0">
                <a:latin typeface="Calibri"/>
                <a:ea typeface="宋体"/>
              </a:rPr>
              <a:t>，奖励参与研究、开发、咨询和服务人员；</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3</a:t>
            </a:r>
            <a:r>
              <a:rPr lang="zh-CN" altLang="en-US" b="0" i="0" u="none" strike="noStrike" kern="100" baseline="0" smtClean="0">
                <a:latin typeface="Calibri"/>
                <a:ea typeface="宋体"/>
              </a:rPr>
              <a:t>）买方可以在实施该技术的获利当年新增收益中一次性提取</a:t>
            </a:r>
            <a:r>
              <a:rPr lang="en-US" altLang="zh-CN" b="0" i="0" u="none" strike="noStrike" kern="100" baseline="0" smtClean="0">
                <a:latin typeface="Calibri"/>
                <a:ea typeface="宋体"/>
              </a:rPr>
              <a:t>35%</a:t>
            </a:r>
            <a:r>
              <a:rPr lang="zh-CN" altLang="en-US" b="0" i="0" u="none" strike="noStrike" kern="100" baseline="0" smtClean="0">
                <a:latin typeface="Calibri"/>
                <a:ea typeface="宋体"/>
              </a:rPr>
              <a:t>，奖励为实施技术做出突出贡献人员；</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4</a:t>
            </a:r>
            <a:r>
              <a:rPr lang="zh-CN" altLang="en-US" b="0" i="0" u="none" strike="noStrike" kern="100" baseline="0" smtClean="0">
                <a:latin typeface="Calibri"/>
                <a:ea typeface="宋体"/>
              </a:rPr>
              <a:t>）一个纳税年度内，居民企业技术转让所得不超过</a:t>
            </a:r>
            <a:r>
              <a:rPr lang="en-US" altLang="zh-CN" b="0" i="0" u="none" strike="noStrike" kern="100" baseline="0" smtClean="0">
                <a:latin typeface="Calibri"/>
                <a:ea typeface="宋体"/>
              </a:rPr>
              <a:t>500</a:t>
            </a:r>
            <a:r>
              <a:rPr lang="zh-CN" altLang="en-US" b="0" i="0" u="none" strike="noStrike" kern="100" baseline="0" smtClean="0">
                <a:latin typeface="Calibri"/>
                <a:ea typeface="宋体"/>
              </a:rPr>
              <a:t>万元的部分，免征企业所得税；超过</a:t>
            </a:r>
            <a:r>
              <a:rPr lang="en-US" altLang="zh-CN" b="0" i="0" u="none" strike="noStrike" kern="100" baseline="0" smtClean="0">
                <a:latin typeface="Calibri"/>
                <a:ea typeface="宋体"/>
              </a:rPr>
              <a:t>500</a:t>
            </a:r>
            <a:r>
              <a:rPr lang="zh-CN" altLang="en-US" b="0" i="0" u="none" strike="noStrike" kern="100" baseline="0" smtClean="0">
                <a:latin typeface="Calibri"/>
                <a:ea typeface="宋体"/>
              </a:rPr>
              <a:t>万元的部分，减半征收企业所得税。</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9FCA579F-C3E7-4ACD-9338-1BC5A477964B}"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26</a:t>
            </a:fld>
            <a:endParaRPr lang="zh-CN" altLang="en-US"/>
          </a:p>
        </p:txBody>
      </p:sp>
    </p:spTree>
    <p:extLst>
      <p:ext uri="{BB962C8B-B14F-4D97-AF65-F5344CB8AC3E}">
        <p14:creationId xmlns:p14="http://schemas.microsoft.com/office/powerpoint/2010/main" val="37247527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（一）技术合同认定登记的重要性</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a:bodyPr>
          <a:lstStyle/>
          <a:p>
            <a:pPr marR="0" lvl="0" rtl="0"/>
            <a:r>
              <a:rPr lang="en-US" altLang="zh-CN" b="0" i="0" u="none" strike="noStrike" kern="100" baseline="0" smtClean="0">
                <a:latin typeface="Cambria"/>
                <a:ea typeface="宋体"/>
              </a:rPr>
              <a:t>1</a:t>
            </a:r>
            <a:r>
              <a:rPr lang="zh-CN" altLang="en-US" b="0" i="0" u="none" strike="noStrike" kern="100" baseline="0" smtClean="0">
                <a:latin typeface="Cambria"/>
                <a:ea typeface="宋体"/>
              </a:rPr>
              <a:t>、税收优惠政策的落实</a:t>
            </a:r>
          </a:p>
          <a:p>
            <a:pPr marR="0" lvl="1" rtl="0"/>
            <a:r>
              <a:rPr lang="zh-CN" altLang="en-US" b="0" i="0" u="none" strike="noStrike" kern="100" baseline="0" smtClean="0">
                <a:latin typeface="Calibri"/>
                <a:ea typeface="宋体"/>
              </a:rPr>
              <a:t>所得税减免：符合条件的技术转让收入</a:t>
            </a:r>
          </a:p>
          <a:p>
            <a:pPr marR="0" lvl="0" rtl="0"/>
            <a:r>
              <a:rPr lang="en-US" altLang="zh-CN" b="0" i="0" u="none" strike="noStrike" kern="100" baseline="0" smtClean="0">
                <a:latin typeface="Cambria"/>
                <a:ea typeface="宋体"/>
              </a:rPr>
              <a:t>2</a:t>
            </a:r>
            <a:r>
              <a:rPr lang="zh-CN" altLang="en-US" b="0" i="0" u="none" strike="noStrike" kern="100" baseline="0" smtClean="0">
                <a:latin typeface="Cambria"/>
                <a:ea typeface="宋体"/>
              </a:rPr>
              <a:t>、高新技术企业技术性收入核定的需要</a:t>
            </a:r>
          </a:p>
          <a:p>
            <a:pPr marR="0" lvl="1" rtl="0"/>
            <a:r>
              <a:rPr lang="zh-CN" altLang="en-US" b="0" i="0" u="none" strike="noStrike" kern="100" baseline="0" smtClean="0">
                <a:latin typeface="Calibri"/>
                <a:ea typeface="宋体"/>
              </a:rPr>
              <a:t>高新技术产品（服务）收入占企业当年总收入的</a:t>
            </a:r>
            <a:r>
              <a:rPr lang="en-US" altLang="zh-CN" b="0" i="0" u="none" strike="noStrike" kern="100" baseline="0" smtClean="0">
                <a:latin typeface="Calibri"/>
                <a:ea typeface="宋体"/>
              </a:rPr>
              <a:t>60%</a:t>
            </a:r>
            <a:r>
              <a:rPr lang="zh-CN" altLang="en-US" b="0" i="0" u="none" strike="noStrike" kern="100" baseline="0" smtClean="0">
                <a:latin typeface="Calibri"/>
                <a:ea typeface="宋体"/>
              </a:rPr>
              <a:t>以上。</a:t>
            </a:r>
          </a:p>
          <a:p>
            <a:pPr marR="0" lvl="0" rtl="0"/>
            <a:r>
              <a:rPr lang="en-US" altLang="zh-CN" b="0" i="0" u="none" strike="noStrike" kern="100" baseline="0" smtClean="0">
                <a:latin typeface="Cambria"/>
                <a:ea typeface="宋体"/>
              </a:rPr>
              <a:t>3</a:t>
            </a:r>
            <a:r>
              <a:rPr lang="zh-CN" altLang="en-US" b="0" i="0" u="none" strike="noStrike" kern="100" baseline="0" smtClean="0">
                <a:latin typeface="Cambria"/>
                <a:ea typeface="宋体"/>
              </a:rPr>
              <a:t>、技术先进型服务企业技术性收入核定的需要</a:t>
            </a:r>
          </a:p>
          <a:p>
            <a:pPr marR="0" lvl="1" rtl="0"/>
            <a:r>
              <a:rPr lang="zh-CN" altLang="en-US" b="0" i="0" u="none" strike="noStrike" kern="100" baseline="0" smtClean="0">
                <a:latin typeface="Calibri"/>
                <a:ea typeface="宋体"/>
              </a:rPr>
              <a:t>北京市技术先进型服务企业认定管理办法规定：技术先进型服务业务收入占企业当年总收入的</a:t>
            </a:r>
            <a:r>
              <a:rPr lang="en-US" altLang="zh-CN" b="0" i="0" u="none" strike="noStrike" kern="100" baseline="0" smtClean="0">
                <a:latin typeface="Calibri"/>
                <a:ea typeface="宋体"/>
              </a:rPr>
              <a:t>50%</a:t>
            </a:r>
            <a:r>
              <a:rPr lang="zh-CN" altLang="en-US" b="0" i="0" u="none" strike="noStrike" kern="100" baseline="0" smtClean="0">
                <a:latin typeface="Calibri"/>
                <a:ea typeface="宋体"/>
              </a:rPr>
              <a:t>以上。</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6ACF520B-FF76-47AA-8495-C57B53056EE1}"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27</a:t>
            </a:fld>
            <a:endParaRPr lang="zh-CN" altLang="en-US"/>
          </a:p>
        </p:txBody>
      </p:sp>
    </p:spTree>
    <p:extLst>
      <p:ext uri="{BB962C8B-B14F-4D97-AF65-F5344CB8AC3E}">
        <p14:creationId xmlns:p14="http://schemas.microsoft.com/office/powerpoint/2010/main" val="224622405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marR="0" rtl="0"/>
            <a:r>
              <a:rPr lang="zh-CN" altLang="en-US" b="0" i="0" u="none" strike="noStrike" kern="2200" baseline="0" smtClean="0">
                <a:latin typeface="Calibri"/>
                <a:ea typeface="黑体"/>
              </a:rPr>
              <a:t>（二）技术合同登记相关概念解读</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70000" lnSpcReduction="20000"/>
          </a:bodyPr>
          <a:lstStyle/>
          <a:p>
            <a:pPr marR="0" lvl="0" rtl="0"/>
            <a:r>
              <a:rPr lang="en-US" altLang="zh-CN" b="0" i="0" u="none" strike="noStrike" kern="100" baseline="0" smtClean="0">
                <a:latin typeface="Cambria"/>
                <a:ea typeface="宋体"/>
              </a:rPr>
              <a:t>1.</a:t>
            </a:r>
            <a:r>
              <a:rPr lang="zh-CN" altLang="en-US" b="0" i="0" u="none" strike="noStrike" kern="100" baseline="0" smtClean="0">
                <a:latin typeface="Cambria"/>
                <a:ea typeface="宋体"/>
              </a:rPr>
              <a:t>符合条件的技术转让：财税</a:t>
            </a:r>
            <a:r>
              <a:rPr lang="en-US" altLang="zh-CN" b="0" i="0" u="none" strike="noStrike" kern="100" baseline="0" smtClean="0">
                <a:latin typeface="Cambria"/>
                <a:ea typeface="宋体"/>
              </a:rPr>
              <a:t>【2010】111</a:t>
            </a:r>
            <a:r>
              <a:rPr lang="zh-CN" altLang="en-US" b="0" i="0" u="none" strike="noStrike" kern="100" baseline="0" smtClean="0">
                <a:latin typeface="Cambria"/>
                <a:ea typeface="宋体"/>
              </a:rPr>
              <a:t>号</a:t>
            </a:r>
          </a:p>
          <a:p>
            <a:pPr marR="0" lvl="1" rtl="0"/>
            <a:r>
              <a:rPr lang="zh-CN" altLang="en-US" b="0" i="0" u="none" strike="noStrike" kern="100" baseline="0" smtClean="0">
                <a:latin typeface="Calibri"/>
                <a:ea typeface="宋体"/>
              </a:rPr>
              <a:t>居民企业转让专利技术、计算机软件著作权、集成电路布图设计权、 植物新品种、生物医药新品种，以及财政部和国家税务总局确定的其他技术。</a:t>
            </a:r>
          </a:p>
          <a:p>
            <a:pPr marR="0" lvl="0" rtl="0"/>
            <a:r>
              <a:rPr lang="en-US" altLang="zh-CN" b="0" i="0" u="none" strike="noStrike" kern="100" baseline="0" smtClean="0">
                <a:latin typeface="Cambria"/>
                <a:ea typeface="宋体"/>
              </a:rPr>
              <a:t>2.</a:t>
            </a:r>
            <a:r>
              <a:rPr lang="zh-CN" altLang="en-US" b="0" i="0" u="none" strike="noStrike" kern="100" baseline="0" smtClean="0">
                <a:latin typeface="Cambria"/>
                <a:ea typeface="宋体"/>
              </a:rPr>
              <a:t>技术开发：</a:t>
            </a:r>
          </a:p>
          <a:p>
            <a:pPr marR="0" lvl="1" rtl="0"/>
            <a:r>
              <a:rPr lang="zh-CN" altLang="en-US" b="0" i="0" u="none" strike="noStrike" kern="100" baseline="0" smtClean="0">
                <a:latin typeface="Calibri"/>
                <a:ea typeface="宋体"/>
              </a:rPr>
              <a:t>新技术、新产品、新工艺、新材料、新品种及其系统的研究开发。</a:t>
            </a:r>
          </a:p>
          <a:p>
            <a:pPr marR="0" lvl="0" rtl="0"/>
            <a:r>
              <a:rPr lang="en-US" altLang="zh-CN" b="0" i="0" u="none" strike="noStrike" kern="100" baseline="0" smtClean="0">
                <a:latin typeface="Cambria"/>
                <a:ea typeface="宋体"/>
              </a:rPr>
              <a:t>3.</a:t>
            </a:r>
            <a:r>
              <a:rPr lang="zh-CN" altLang="en-US" b="0" i="0" u="none" strike="noStrike" kern="100" baseline="0" smtClean="0">
                <a:latin typeface="Cambria"/>
                <a:ea typeface="宋体"/>
              </a:rPr>
              <a:t>技术转让：</a:t>
            </a:r>
          </a:p>
          <a:p>
            <a:pPr marR="0" lvl="1" rtl="0"/>
            <a:r>
              <a:rPr lang="zh-CN" altLang="en-US" b="0" i="0" u="none" strike="noStrike" kern="100" baseline="0" smtClean="0">
                <a:latin typeface="Calibri"/>
                <a:ea typeface="宋体"/>
              </a:rPr>
              <a:t>专利申请权转让、专利权转让、专利实施许可以及非专利技术（技术秘密）转让。</a:t>
            </a:r>
          </a:p>
          <a:p>
            <a:pPr marR="0" lvl="0" rtl="0"/>
            <a:r>
              <a:rPr lang="en-US" altLang="zh-CN" b="0" i="0" u="none" strike="noStrike" kern="100" baseline="0" smtClean="0">
                <a:latin typeface="Cambria"/>
                <a:ea typeface="宋体"/>
              </a:rPr>
              <a:t>4.</a:t>
            </a:r>
            <a:r>
              <a:rPr lang="zh-CN" altLang="en-US" b="0" i="0" u="none" strike="noStrike" kern="100" baseline="0" smtClean="0">
                <a:latin typeface="Cambria"/>
                <a:ea typeface="宋体"/>
              </a:rPr>
              <a:t>技术服务：</a:t>
            </a:r>
          </a:p>
          <a:p>
            <a:pPr marR="0" lvl="1" rtl="0"/>
            <a:r>
              <a:rPr lang="zh-CN" altLang="en-US" b="0" i="0" u="none" strike="noStrike" kern="100" baseline="0" smtClean="0">
                <a:latin typeface="Calibri"/>
                <a:ea typeface="宋体"/>
              </a:rPr>
              <a:t>以知识解决特定技术问题。解决特定技术问题的项目；完成约定的专业技术工作；工作成果有具体的质量和数量指标；不涉及专利和技术秘密成果的权属问题。</a:t>
            </a:r>
          </a:p>
          <a:p>
            <a:pPr marR="0" lvl="0" rtl="0"/>
            <a:r>
              <a:rPr lang="en-US" altLang="zh-CN" b="0" i="0" u="none" strike="noStrike" kern="100" baseline="0" smtClean="0">
                <a:latin typeface="Cambria"/>
                <a:ea typeface="宋体"/>
              </a:rPr>
              <a:t>5.</a:t>
            </a:r>
            <a:r>
              <a:rPr lang="zh-CN" altLang="en-US" b="0" i="0" u="none" strike="noStrike" kern="100" baseline="0" smtClean="0">
                <a:latin typeface="Cambria"/>
                <a:ea typeface="宋体"/>
              </a:rPr>
              <a:t>技术咨询：</a:t>
            </a:r>
          </a:p>
          <a:p>
            <a:pPr marR="0" lvl="1" rtl="0"/>
            <a:r>
              <a:rPr lang="zh-CN" altLang="en-US" b="0" i="0" u="none" strike="noStrike" kern="100" baseline="0" smtClean="0">
                <a:latin typeface="Calibri"/>
                <a:ea typeface="宋体"/>
              </a:rPr>
              <a:t>就特定技术项目提供可行性论证、技术预测、专题技术调查、分析评价报告。</a:t>
            </a:r>
          </a:p>
          <a:p>
            <a:pPr marR="0" lvl="1" rtl="0"/>
            <a:r>
              <a:rPr lang="zh-CN" altLang="en-US" b="0" i="0" u="none" strike="noStrike" kern="100" baseline="0" smtClean="0">
                <a:latin typeface="Calibri"/>
                <a:ea typeface="宋体"/>
              </a:rPr>
              <a:t>技术咨询合同委托方因实施受托方提供的咨询报告、所造成的经济损失，除合同另有约定外，受托方不承担赔偿责任。</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3F5D007-C9A6-426E-896A-8FE01295C266}"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28</a:t>
            </a:fld>
            <a:endParaRPr lang="zh-CN" altLang="en-US"/>
          </a:p>
        </p:txBody>
      </p:sp>
    </p:spTree>
    <p:extLst>
      <p:ext uri="{BB962C8B-B14F-4D97-AF65-F5344CB8AC3E}">
        <p14:creationId xmlns:p14="http://schemas.microsoft.com/office/powerpoint/2010/main" val="4745401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（三）技术合同的认定登记工作</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目前，经北京市科学技术委员会批准，北京地区设立有</a:t>
            </a:r>
            <a:r>
              <a:rPr lang="en-US" altLang="zh-CN" b="0" i="0" u="none" strike="noStrike" kern="100" baseline="0" smtClean="0">
                <a:latin typeface="Cambria"/>
                <a:ea typeface="宋体"/>
              </a:rPr>
              <a:t>40</a:t>
            </a:r>
            <a:r>
              <a:rPr lang="zh-CN" altLang="en-US" b="0" i="0" u="none" strike="noStrike" kern="100" baseline="0" smtClean="0">
                <a:latin typeface="Cambria"/>
                <a:ea typeface="宋体"/>
              </a:rPr>
              <a:t>个技术合同登记机构。</a:t>
            </a:r>
          </a:p>
          <a:p>
            <a:pPr marR="0" lvl="0" rtl="0"/>
            <a:r>
              <a:rPr lang="zh-CN" altLang="en-US" b="0" i="0" u="none" strike="noStrike" kern="100" baseline="0" smtClean="0">
                <a:latin typeface="Cambria"/>
                <a:ea typeface="宋体"/>
              </a:rPr>
              <a:t>北京技术市场管理办公室设有咨询、举报电话</a:t>
            </a:r>
          </a:p>
          <a:p>
            <a:pPr marR="0" lvl="0" rtl="0"/>
            <a:r>
              <a:rPr lang="zh-CN" altLang="en-US" b="0" i="0" u="none" strike="noStrike" kern="100" baseline="0" smtClean="0">
                <a:latin typeface="Cambria"/>
                <a:ea typeface="宋体"/>
              </a:rPr>
              <a:t>地址：北京市西城区西直门南大街</a:t>
            </a:r>
            <a:r>
              <a:rPr lang="en-US" altLang="zh-CN" b="0" i="0" u="none" strike="noStrike" kern="100" baseline="0" smtClean="0">
                <a:latin typeface="Cambria"/>
                <a:ea typeface="宋体"/>
              </a:rPr>
              <a:t>9999</a:t>
            </a:r>
            <a:r>
              <a:rPr lang="zh-CN" altLang="en-US" b="0" i="0" u="none" strike="noStrike" kern="100" baseline="0" smtClean="0">
                <a:latin typeface="Cambria"/>
                <a:ea typeface="宋体"/>
              </a:rPr>
              <a:t>号北楼；</a:t>
            </a:r>
          </a:p>
          <a:p>
            <a:pPr marR="0" lvl="0" rtl="0"/>
            <a:r>
              <a:rPr lang="zh-CN" altLang="en-US" b="0" i="0" u="none" strike="noStrike" kern="100" baseline="0" smtClean="0">
                <a:latin typeface="Cambria"/>
                <a:ea typeface="宋体"/>
              </a:rPr>
              <a:t>办公室电话：</a:t>
            </a:r>
            <a:r>
              <a:rPr lang="en-US" altLang="zh-CN" b="0" i="0" u="none" strike="noStrike" kern="100" baseline="0" smtClean="0">
                <a:latin typeface="Cambria"/>
                <a:ea typeface="宋体"/>
              </a:rPr>
              <a:t>66666666</a:t>
            </a:r>
            <a:r>
              <a:rPr lang="zh-CN" altLang="en-US" b="0" i="0" u="none" strike="noStrike" kern="100" baseline="0" smtClean="0">
                <a:latin typeface="Cambria"/>
                <a:ea typeface="宋体"/>
              </a:rPr>
              <a:t>；</a:t>
            </a:r>
          </a:p>
          <a:p>
            <a:pPr marR="0" lvl="0" rtl="0"/>
            <a:r>
              <a:rPr lang="zh-CN" altLang="en-US" b="0" i="0" u="none" strike="noStrike" kern="100" baseline="0" smtClean="0">
                <a:latin typeface="Cambria"/>
                <a:ea typeface="宋体"/>
              </a:rPr>
              <a:t>网址：</a:t>
            </a:r>
            <a:r>
              <a:rPr lang="en-US" altLang="zh-CN" b="0" i="0" u="none" strike="noStrike" kern="100" baseline="0" smtClean="0">
                <a:latin typeface="Cambria"/>
                <a:ea typeface="宋体"/>
              </a:rPr>
              <a:t>www.cbtm.gov.cn</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E0033BA1-AD9F-4CAB-AC30-51737496FA9B}"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29</a:t>
            </a:fld>
            <a:endParaRPr lang="zh-CN" altLang="en-US"/>
          </a:p>
        </p:txBody>
      </p:sp>
    </p:spTree>
    <p:extLst>
      <p:ext uri="{BB962C8B-B14F-4D97-AF65-F5344CB8AC3E}">
        <p14:creationId xmlns:p14="http://schemas.microsoft.com/office/powerpoint/2010/main" val="13722490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dirty="0" smtClean="0">
                <a:latin typeface="Calibri"/>
                <a:ea typeface="黑体"/>
              </a:rPr>
              <a:t>重要说明</a:t>
            </a:r>
            <a:endParaRPr lang="zh-CN" altLang="en-US" b="0" i="0" u="none" strike="noStrike" kern="2200" baseline="0" dirty="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dirty="0" smtClean="0">
                <a:latin typeface="Cambria"/>
                <a:ea typeface="宋体"/>
              </a:rPr>
              <a:t>所有政策及专项工作信息均可在市科委网站上查阅</a:t>
            </a:r>
          </a:p>
          <a:p>
            <a:pPr lvl="1"/>
            <a:r>
              <a:rPr lang="zh-CN" altLang="en-US" b="0" i="0" u="none" strike="noStrike" kern="100" baseline="0" dirty="0" smtClean="0">
                <a:solidFill>
                  <a:srgbClr val="FF0000"/>
                </a:solidFill>
                <a:latin typeface="Cambria"/>
                <a:ea typeface="宋体"/>
              </a:rPr>
              <a:t>北京市科委：</a:t>
            </a:r>
            <a:r>
              <a:rPr lang="en-US" altLang="zh-CN" b="0" i="0" u="none" strike="noStrike" kern="100" baseline="0" dirty="0" smtClean="0">
                <a:solidFill>
                  <a:srgbClr val="FF0000"/>
                </a:solidFill>
                <a:latin typeface="Cambria"/>
                <a:ea typeface="宋体"/>
                <a:hlinkClick r:id="rId3"/>
              </a:rPr>
              <a:t>http://www.bjkw.gov.cn</a:t>
            </a:r>
            <a:endParaRPr lang="en-US" altLang="zh-CN" b="0" i="0" u="none" strike="noStrike" kern="100" baseline="0" dirty="0" smtClean="0">
              <a:solidFill>
                <a:srgbClr val="FF0000"/>
              </a:solidFill>
              <a:latin typeface="Cambria"/>
              <a:ea typeface="宋体"/>
            </a:endParaRPr>
          </a:p>
          <a:p>
            <a:pPr marR="0" lvl="0" rtl="0"/>
            <a:r>
              <a:rPr lang="zh-CN" altLang="en-US" b="0" i="0" u="none" strike="noStrike" kern="100" baseline="0" dirty="0" smtClean="0">
                <a:latin typeface="Cambria"/>
                <a:ea typeface="宋体"/>
              </a:rPr>
              <a:t>所有工作均由市科委或者直属机构、授权机构办理</a:t>
            </a:r>
          </a:p>
          <a:p>
            <a:pPr marR="0" lvl="0" rtl="0"/>
            <a:r>
              <a:rPr lang="zh-CN" altLang="en-US" b="0" i="0" u="none" strike="noStrike" kern="100" baseline="0" dirty="0" smtClean="0">
                <a:latin typeface="Cambria"/>
                <a:ea typeface="宋体"/>
              </a:rPr>
              <a:t>所有工作均有明确办理流程和要求，请按照网站公示办理</a:t>
            </a:r>
          </a:p>
          <a:p>
            <a:pPr marR="0" lvl="0" rtl="0"/>
            <a:r>
              <a:rPr lang="zh-CN" altLang="en-US" b="0" i="0" u="none" strike="noStrike" kern="100" baseline="0" dirty="0" smtClean="0">
                <a:latin typeface="Cambria"/>
                <a:ea typeface="宋体"/>
              </a:rPr>
              <a:t>注意申报时间、要求、条件、流程等</a:t>
            </a:r>
            <a:endParaRPr lang="zh-CN" altLang="en-US" b="0" i="0" u="none" strike="noStrike" kern="100" baseline="0" dirty="0" smtClean="0">
              <a:latin typeface="Times New Roman"/>
              <a:ea typeface="宋体"/>
            </a:endParaRPr>
          </a:p>
        </p:txBody>
      </p:sp>
      <p:sp>
        <p:nvSpPr>
          <p:cNvPr id="4" name="日期占位符 3"/>
          <p:cNvSpPr>
            <a:spLocks noGrp="1"/>
          </p:cNvSpPr>
          <p:nvPr>
            <p:ph type="dt" sz="half" idx="10"/>
          </p:nvPr>
        </p:nvSpPr>
        <p:spPr/>
        <p:txBody>
          <a:bodyPr/>
          <a:lstStyle/>
          <a:p>
            <a:fld id="{D330EE4D-5643-4087-8111-AE1E44FC1AC0}"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a:t>
            </a:fld>
            <a:endParaRPr lang="zh-CN" altLang="en-US"/>
          </a:p>
        </p:txBody>
      </p:sp>
    </p:spTree>
    <p:extLst>
      <p:ext uri="{BB962C8B-B14F-4D97-AF65-F5344CB8AC3E}">
        <p14:creationId xmlns:p14="http://schemas.microsoft.com/office/powerpoint/2010/main" val="20230476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hammer.wav"/>
                                        </p:tgtEl>
                                      </p:cMediaNode>
                                    </p:audio>
                                  </p:sub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18"/>
                                            </p:cond>
                                          </p:stCondLst>
                                          <p:endCondLst>
                                            <p:cond evt="onStopAudio" delay="0">
                                              <p:tgtEl>
                                                <p:sldTgt/>
                                              </p:tgtEl>
                                            </p:cond>
                                          </p:endCondLst>
                                        </p:cTn>
                                        <p:tgtEl>
                                          <p:sndTgt r:embed="rId2" name="hammer.wav"/>
                                        </p:tgtEl>
                                      </p:cMediaNode>
                                    </p:audio>
                                  </p:sub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2" name="hammer.wav"/>
                                        </p:tgtEl>
                                      </p:cMediaNode>
                                    </p:audio>
                                  </p:sub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2"/>
                                            </p:cond>
                                          </p:stCondLst>
                                          <p:endCondLst>
                                            <p:cond evt="onStopAudio" delay="0">
                                              <p:tgtEl>
                                                <p:sldTgt/>
                                              </p:tgtEl>
                                            </p:cond>
                                          </p:endCondLst>
                                        </p:cTn>
                                        <p:tgtEl>
                                          <p:sndTgt r:embed="rId2" name="hammer.wav"/>
                                        </p:tgtEl>
                                      </p:cMediaNode>
                                    </p:audio>
                                  </p:sub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2" name="hammer.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bldLvl="2"/>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享受政策需履行的手续</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a:bodyPr>
          <a:lstStyle/>
          <a:p>
            <a:pPr marR="0" lvl="0" rtl="0"/>
            <a:r>
              <a:rPr lang="zh-CN" altLang="en-US" b="0" i="0" u="none" strike="noStrike" kern="100" baseline="0" smtClean="0">
                <a:latin typeface="Cambria"/>
                <a:ea typeface="宋体"/>
              </a:rPr>
              <a:t>签订合同：必须签订“四技（技术转让、技术开发、技术服务、技术咨询）”技术合同</a:t>
            </a:r>
          </a:p>
          <a:p>
            <a:pPr marR="0" lvl="0" rtl="0"/>
            <a:r>
              <a:rPr lang="zh-CN" altLang="en-US" b="0" i="0" u="none" strike="noStrike" kern="100" baseline="0" smtClean="0">
                <a:latin typeface="Cambria"/>
                <a:ea typeface="宋体"/>
              </a:rPr>
              <a:t>合同登记：到政府有关部门指定的技术合同认定登记机构进行技术合同认定登记</a:t>
            </a:r>
          </a:p>
          <a:p>
            <a:pPr marR="0" lvl="0" rtl="0"/>
            <a:r>
              <a:rPr lang="zh-CN" altLang="en-US" b="0" i="0" u="none" strike="noStrike" kern="100" baseline="0" smtClean="0">
                <a:latin typeface="Cambria"/>
                <a:ea typeface="宋体"/>
              </a:rPr>
              <a:t>退营业税：当事人可持经认定登记的技术合同文本、</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技术性收入核定表</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技术交易奖酬金领取单</a:t>
            </a:r>
            <a:r>
              <a:rPr lang="en-US" altLang="zh-CN" b="0" i="0" u="none" strike="noStrike" kern="100" baseline="0" smtClean="0">
                <a:latin typeface="Cambria"/>
                <a:ea typeface="宋体"/>
              </a:rPr>
              <a:t>》</a:t>
            </a:r>
            <a:r>
              <a:rPr lang="zh-CN" altLang="en-US" b="0" i="0" u="none" strike="noStrike" kern="100" baseline="0" smtClean="0">
                <a:latin typeface="Cambria"/>
                <a:ea typeface="宋体"/>
              </a:rPr>
              <a:t>三项证明到主管税务机关申请办理减免税手续</a:t>
            </a:r>
          </a:p>
          <a:p>
            <a:pPr marR="0" lvl="0" rtl="0"/>
            <a:r>
              <a:rPr lang="zh-CN" altLang="en-US" b="0" i="0" u="none" strike="noStrike" kern="100" baseline="0" smtClean="0">
                <a:latin typeface="Cambria"/>
                <a:ea typeface="宋体"/>
              </a:rPr>
              <a:t>奖酬金提取：凭登记机构开具的奖酬金领取单和本单位出具的证明到单位基本账户银行提取现金</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0A7993DC-7B94-4D5B-9911-3455D69E5FD5}"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30</a:t>
            </a:fld>
            <a:endParaRPr lang="zh-CN" altLang="en-US"/>
          </a:p>
        </p:txBody>
      </p:sp>
    </p:spTree>
    <p:extLst>
      <p:ext uri="{BB962C8B-B14F-4D97-AF65-F5344CB8AC3E}">
        <p14:creationId xmlns:p14="http://schemas.microsoft.com/office/powerpoint/2010/main" val="33901919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需要提交的材料</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1</a:t>
            </a:r>
            <a:r>
              <a:rPr lang="zh-CN" altLang="en-US" b="0" i="0" u="none" strike="noStrike" kern="100" baseline="0" smtClean="0">
                <a:latin typeface="Cambria"/>
                <a:ea typeface="宋体"/>
              </a:rPr>
              <a:t>）依法生效的合同及相关附件</a:t>
            </a:r>
            <a:r>
              <a:rPr lang="en-US" altLang="zh-CN" b="0" i="0" u="none" strike="noStrike" kern="100" baseline="0" smtClean="0">
                <a:latin typeface="Cambria"/>
                <a:ea typeface="宋体"/>
              </a:rPr>
              <a:t>(</a:t>
            </a:r>
            <a:r>
              <a:rPr lang="zh-CN" altLang="en-US" b="0" i="0" u="none" strike="noStrike" kern="100" baseline="0" smtClean="0">
                <a:latin typeface="Cambria"/>
                <a:ea typeface="宋体"/>
              </a:rPr>
              <a:t>一式两份</a:t>
            </a:r>
            <a:r>
              <a:rPr lang="en-US" altLang="zh-CN" b="0" i="0" u="none" strike="noStrike" kern="100" baseline="0" smtClean="0">
                <a:latin typeface="Cambria"/>
                <a:ea typeface="宋体"/>
              </a:rPr>
              <a:t>)</a:t>
            </a:r>
          </a:p>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2</a:t>
            </a:r>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技术合同登记用户注册表</a:t>
            </a:r>
            <a:r>
              <a:rPr lang="en-US" altLang="zh-CN" b="0" i="0" u="none" strike="noStrike" kern="100" baseline="0" smtClean="0">
                <a:latin typeface="Cambria"/>
                <a:ea typeface="宋体"/>
              </a:rPr>
              <a:t>》(</a:t>
            </a:r>
            <a:r>
              <a:rPr lang="zh-CN" altLang="en-US" b="0" i="0" u="none" strike="noStrike" kern="100" baseline="0" smtClean="0">
                <a:latin typeface="Cambria"/>
                <a:ea typeface="宋体"/>
              </a:rPr>
              <a:t>网上填</a:t>
            </a:r>
            <a:r>
              <a:rPr lang="en-US" altLang="zh-CN" b="0" i="0" u="none" strike="noStrike" kern="100" baseline="0" smtClean="0">
                <a:latin typeface="Cambria"/>
                <a:ea typeface="宋体"/>
              </a:rPr>
              <a:t>)</a:t>
            </a:r>
          </a:p>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3</a:t>
            </a:r>
            <a:r>
              <a:rPr lang="zh-CN" altLang="en-US" b="0" i="0" u="none" strike="noStrike" kern="100" baseline="0" smtClean="0">
                <a:latin typeface="Cambria"/>
                <a:ea typeface="宋体"/>
              </a:rPr>
              <a:t>）</a:t>
            </a:r>
            <a:r>
              <a:rPr lang="en-US" altLang="zh-CN" b="0" i="0" u="none" strike="noStrike" kern="100" baseline="0" smtClean="0">
                <a:latin typeface="Cambria"/>
                <a:ea typeface="宋体"/>
              </a:rPr>
              <a:t>《</a:t>
            </a:r>
            <a:r>
              <a:rPr lang="zh-CN" altLang="en-US" b="0" i="0" u="none" strike="noStrike" kern="100" baseline="0" smtClean="0">
                <a:latin typeface="Cambria"/>
                <a:ea typeface="宋体"/>
              </a:rPr>
              <a:t>技术合同登记表</a:t>
            </a:r>
            <a:r>
              <a:rPr lang="en-US" altLang="zh-CN" b="0" i="0" u="none" strike="noStrike" kern="100" baseline="0" smtClean="0">
                <a:latin typeface="Cambria"/>
                <a:ea typeface="宋体"/>
              </a:rPr>
              <a:t>》(</a:t>
            </a:r>
            <a:r>
              <a:rPr lang="zh-CN" altLang="en-US" b="0" i="0" u="none" strike="noStrike" kern="100" baseline="0" smtClean="0">
                <a:latin typeface="Cambria"/>
                <a:ea typeface="宋体"/>
              </a:rPr>
              <a:t>网上填</a:t>
            </a:r>
            <a:r>
              <a:rPr lang="en-US" altLang="zh-CN" b="0" i="0" u="none" strike="noStrike" kern="100" baseline="0" smtClean="0">
                <a:latin typeface="Cambria"/>
                <a:ea typeface="宋体"/>
              </a:rPr>
              <a:t>) </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786972B2-84D7-43D5-BEA4-7B95D3FC708B}"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31</a:t>
            </a:fld>
            <a:endParaRPr lang="zh-CN" altLang="en-US"/>
          </a:p>
        </p:txBody>
      </p:sp>
    </p:spTree>
    <p:extLst>
      <p:ext uri="{BB962C8B-B14F-4D97-AF65-F5344CB8AC3E}">
        <p14:creationId xmlns:p14="http://schemas.microsoft.com/office/powerpoint/2010/main" val="1924611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不予登记的合同</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1" rtl="0"/>
            <a:r>
              <a:rPr lang="zh-CN" altLang="en-US" b="0" i="0" u="none" strike="noStrike" kern="100" baseline="0" smtClean="0">
                <a:latin typeface="Calibri"/>
                <a:ea typeface="宋体"/>
              </a:rPr>
              <a:t>（一）无效合同或未生效的合同；</a:t>
            </a:r>
          </a:p>
          <a:p>
            <a:pPr marR="0" lvl="1" rtl="0"/>
            <a:r>
              <a:rPr lang="zh-CN" altLang="en-US" b="0" i="0" u="none" strike="noStrike" kern="100" baseline="0" smtClean="0">
                <a:latin typeface="Calibri"/>
                <a:ea typeface="宋体"/>
              </a:rPr>
              <a:t>（二）非技术合同；</a:t>
            </a:r>
          </a:p>
          <a:p>
            <a:pPr marR="0" lvl="1" rtl="0"/>
            <a:r>
              <a:rPr lang="zh-CN" altLang="en-US" b="0" i="0" u="none" strike="noStrike" kern="100" baseline="0" smtClean="0">
                <a:latin typeface="Calibri"/>
                <a:ea typeface="宋体"/>
              </a:rPr>
              <a:t>（三）合同主体、技术标的、价款、报酬以及使用费约定不明确的；</a:t>
            </a:r>
          </a:p>
          <a:p>
            <a:pPr marR="0" lvl="1" rtl="0"/>
            <a:r>
              <a:rPr lang="zh-CN" altLang="en-US" b="0" i="0" u="none" strike="noStrike" kern="100" baseline="0" smtClean="0">
                <a:latin typeface="Calibri"/>
                <a:ea typeface="宋体"/>
              </a:rPr>
              <a:t>（四）国家规定需要有关部门审批的合同，未办理审批手续的；</a:t>
            </a:r>
          </a:p>
          <a:p>
            <a:pPr marR="0" lvl="1" rtl="0"/>
            <a:r>
              <a:rPr lang="zh-CN" altLang="en-US" b="0" i="0" u="none" strike="noStrike" kern="100" baseline="0" smtClean="0">
                <a:latin typeface="Calibri"/>
                <a:ea typeface="宋体"/>
              </a:rPr>
              <a:t>（五）合同名称与合同中的权利义务关系不一致的，登记机构要求当事人补正，当事人未予补正的；</a:t>
            </a:r>
          </a:p>
          <a:p>
            <a:pPr marR="0" lvl="1" rtl="0"/>
            <a:r>
              <a:rPr lang="zh-CN" altLang="en-US" b="0" i="0" u="none" strike="noStrike" kern="100" baseline="0" smtClean="0">
                <a:latin typeface="Calibri"/>
                <a:ea typeface="宋体"/>
              </a:rPr>
              <a:t>（六）合同条款含有非法垄断技术、妨碍技术进步等不合理限制条款的；</a:t>
            </a:r>
          </a:p>
          <a:p>
            <a:pPr marR="0" lvl="1" rtl="0"/>
            <a:r>
              <a:rPr lang="zh-CN" altLang="en-US" b="0" i="0" u="none" strike="noStrike" kern="100" baseline="0" smtClean="0">
                <a:latin typeface="Calibri"/>
                <a:ea typeface="宋体"/>
              </a:rPr>
              <a:t>（七）当事人不出具或者所出具的证明文件不符合要求的；</a:t>
            </a:r>
          </a:p>
          <a:p>
            <a:pPr marR="0" lvl="1" rtl="0"/>
            <a:r>
              <a:rPr lang="zh-CN" altLang="en-US" b="0" i="0" u="none" strike="noStrike" kern="100" baseline="0" smtClean="0">
                <a:latin typeface="Calibri"/>
                <a:ea typeface="宋体"/>
              </a:rPr>
              <a:t>（八）印章不齐全或者印章与书写名称不一致的；</a:t>
            </a:r>
          </a:p>
          <a:p>
            <a:pPr marR="0" lvl="1" rtl="0"/>
            <a:r>
              <a:rPr lang="zh-CN" altLang="en-US" b="0" i="0" u="none" strike="noStrike" kern="100" baseline="0" smtClean="0">
                <a:latin typeface="Calibri"/>
                <a:ea typeface="宋体"/>
              </a:rPr>
              <a:t>（九）其他不应认定登记的合同。</a:t>
            </a:r>
          </a:p>
          <a:p>
            <a:pPr marR="0" lvl="1" rtl="0"/>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35F6F6A1-C618-4F85-A331-8B44F1FFD3FB}"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32</a:t>
            </a:fld>
            <a:endParaRPr lang="zh-CN" altLang="en-US"/>
          </a:p>
        </p:txBody>
      </p:sp>
    </p:spTree>
    <p:extLst>
      <p:ext uri="{BB962C8B-B14F-4D97-AF65-F5344CB8AC3E}">
        <p14:creationId xmlns:p14="http://schemas.microsoft.com/office/powerpoint/2010/main" val="12899704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五、高新技术成果转化项目认定</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20000"/>
          </a:bodyPr>
          <a:lstStyle/>
          <a:p>
            <a:pPr marR="0" lvl="0" rtl="0"/>
            <a:r>
              <a:rPr lang="zh-CN" altLang="en-US" b="0" i="0" u="none" strike="noStrike" kern="100" baseline="0" smtClean="0">
                <a:latin typeface="Cambria"/>
                <a:ea typeface="宋体"/>
              </a:rPr>
              <a:t>政策依据</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2001</a:t>
            </a:r>
            <a:r>
              <a:rPr lang="zh-CN" altLang="en-US" b="0" i="0" u="none" strike="noStrike" kern="100" baseline="0" smtClean="0">
                <a:latin typeface="Calibri"/>
                <a:ea typeface="宋体"/>
              </a:rPr>
              <a:t>年，市政府发布</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北京市关于进一步促进高新技术产业发展的若干规定</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（京政发</a:t>
            </a:r>
            <a:r>
              <a:rPr lang="en-US" altLang="zh-CN" b="0" i="0" u="none" strike="noStrike" kern="100" baseline="0" smtClean="0">
                <a:latin typeface="Calibri"/>
                <a:ea typeface="宋体"/>
              </a:rPr>
              <a:t>〔2001〕38</a:t>
            </a:r>
            <a:r>
              <a:rPr lang="zh-CN" altLang="en-US" b="0" i="0" u="none" strike="noStrike" kern="100" baseline="0" smtClean="0">
                <a:latin typeface="Calibri"/>
                <a:ea typeface="宋体"/>
              </a:rPr>
              <a:t>号）。</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2011</a:t>
            </a:r>
            <a:r>
              <a:rPr lang="zh-CN" altLang="en-US" b="0" i="0" u="none" strike="noStrike" kern="100" baseline="0" smtClean="0">
                <a:latin typeface="Calibri"/>
                <a:ea typeface="宋体"/>
              </a:rPr>
              <a:t>年，市政府发布</a:t>
            </a:r>
            <a:r>
              <a:rPr lang="en-US" altLang="zh-CN" b="0" i="0" u="none" strike="noStrike" kern="100" baseline="0" smtClean="0">
                <a:latin typeface="Calibri"/>
                <a:ea typeface="宋体"/>
              </a:rPr>
              <a:t>《</a:t>
            </a:r>
            <a:r>
              <a:rPr lang="zh-CN" altLang="en-US" b="0" i="0" u="none" strike="noStrike" kern="100" baseline="0" smtClean="0">
                <a:latin typeface="Calibri"/>
                <a:ea typeface="宋体"/>
              </a:rPr>
              <a:t>关于进一步加大统筹力度支持高技术产业发展的若干意见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（京政发</a:t>
            </a:r>
            <a:r>
              <a:rPr lang="en-US" altLang="zh-CN" b="0" i="0" u="none" strike="noStrike" kern="100" baseline="0" smtClean="0">
                <a:latin typeface="Calibri"/>
                <a:ea typeface="宋体"/>
              </a:rPr>
              <a:t>〔2011〕73</a:t>
            </a:r>
            <a:r>
              <a:rPr lang="zh-CN" altLang="en-US" b="0" i="0" u="none" strike="noStrike" kern="100" baseline="0" smtClean="0">
                <a:latin typeface="Calibri"/>
                <a:ea typeface="宋体"/>
              </a:rPr>
              <a:t>号），废止原</a:t>
            </a:r>
            <a:r>
              <a:rPr lang="en-US" altLang="zh-CN" b="0" i="0" u="none" strike="noStrike" kern="100" baseline="0" smtClean="0">
                <a:latin typeface="Calibri"/>
                <a:ea typeface="宋体"/>
              </a:rPr>
              <a:t>38</a:t>
            </a:r>
            <a:r>
              <a:rPr lang="zh-CN" altLang="en-US" b="0" i="0" u="none" strike="noStrike" kern="100" baseline="0" smtClean="0">
                <a:latin typeface="Calibri"/>
                <a:ea typeface="宋体"/>
              </a:rPr>
              <a:t>号文，提出“继续推进科技成果转化项目认定制度，对经认定的成果转化项目，予以重点支持，推动企业进一步加强自主创新”。</a:t>
            </a:r>
          </a:p>
          <a:p>
            <a:pPr marR="0" lvl="1" rtl="0"/>
            <a:r>
              <a:rPr lang="zh-CN" altLang="en-US" b="0" i="0" u="none" strike="noStrike" kern="100" baseline="0" smtClean="0">
                <a:latin typeface="Calibri"/>
                <a:ea typeface="宋体"/>
              </a:rPr>
              <a:t>经市政府同意，市科委牵头研究对认定政策进行调整，起草</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北京市高新技术成果转化项目认定办法</a:t>
            </a:r>
            <a:r>
              <a:rPr lang="en-US" altLang="zh-CN" b="0" i="0" u="none" strike="noStrike" kern="100" baseline="0" smtClean="0">
                <a:latin typeface="Calibri"/>
                <a:ea typeface="宋体"/>
              </a:rPr>
              <a:t>》</a:t>
            </a:r>
            <a:r>
              <a:rPr lang="zh-CN" altLang="en-US" b="0" i="0" u="none" strike="noStrike" kern="100" baseline="0" smtClean="0">
                <a:latin typeface="Calibri"/>
                <a:ea typeface="宋体"/>
              </a:rPr>
              <a:t>，经中关村示范区领导小组第十三次会议审议通过。</a:t>
            </a:r>
            <a:r>
              <a:rPr lang="en-US" altLang="zh-CN" b="0" i="0" u="none" strike="noStrike" kern="100" baseline="0" smtClean="0">
                <a:latin typeface="Calibri"/>
                <a:ea typeface="宋体"/>
              </a:rPr>
              <a:t>6</a:t>
            </a:r>
            <a:r>
              <a:rPr lang="zh-CN" altLang="en-US" b="0" i="0" u="none" strike="noStrike" kern="100" baseline="0" smtClean="0">
                <a:latin typeface="Calibri"/>
                <a:ea typeface="宋体"/>
              </a:rPr>
              <a:t>月</a:t>
            </a:r>
            <a:r>
              <a:rPr lang="en-US" altLang="zh-CN" b="0" i="0" u="none" strike="noStrike" kern="100" baseline="0" smtClean="0">
                <a:latin typeface="Calibri"/>
                <a:ea typeface="宋体"/>
              </a:rPr>
              <a:t>14</a:t>
            </a:r>
            <a:r>
              <a:rPr lang="zh-CN" altLang="en-US" b="0" i="0" u="none" strike="noStrike" kern="100" baseline="0" smtClean="0">
                <a:latin typeface="Calibri"/>
                <a:ea typeface="宋体"/>
              </a:rPr>
              <a:t>日经市科委、市发改委、市财政局、市经信委、中关村管委会印发</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北京市高新技术成果转化项目认定办法</a:t>
            </a:r>
            <a:r>
              <a:rPr lang="en-US" altLang="zh-CN" b="0" i="0" u="none" strike="noStrike" kern="100" baseline="0" smtClean="0">
                <a:latin typeface="Calibri"/>
                <a:ea typeface="宋体"/>
              </a:rPr>
              <a:t>》</a:t>
            </a:r>
            <a:r>
              <a:rPr lang="zh-CN" altLang="en-US" b="0" i="0" u="none" strike="noStrike" kern="100" baseline="0" smtClean="0">
                <a:latin typeface="Calibri"/>
                <a:ea typeface="宋体"/>
              </a:rPr>
              <a:t>（</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[2012]329</a:t>
            </a:r>
            <a:r>
              <a:rPr lang="zh-CN" altLang="en-US" b="0" i="0" u="none" strike="noStrike" kern="100" baseline="0" smtClean="0">
                <a:latin typeface="Calibri"/>
                <a:ea typeface="宋体"/>
              </a:rPr>
              <a:t>号</a:t>
            </a:r>
            <a:r>
              <a:rPr lang="en-US" altLang="zh-CN" b="0" i="0" u="none" strike="noStrike" kern="100" baseline="0" smtClean="0">
                <a:latin typeface="Calibri"/>
                <a:ea typeface="宋体"/>
              </a:rPr>
              <a:t>)</a:t>
            </a:r>
            <a:r>
              <a:rPr lang="zh-CN" altLang="en-US" b="0" i="0" u="none" strike="noStrike" kern="100" baseline="0" smtClean="0">
                <a:latin typeface="Calibri"/>
                <a:ea typeface="宋体"/>
              </a:rPr>
              <a:t>。</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E0C32D5-4D65-40A3-987B-DB1E7C965F61}"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33</a:t>
            </a:fld>
            <a:endParaRPr lang="zh-CN" altLang="en-US"/>
          </a:p>
        </p:txBody>
      </p:sp>
    </p:spTree>
    <p:extLst>
      <p:ext uri="{BB962C8B-B14F-4D97-AF65-F5344CB8AC3E}">
        <p14:creationId xmlns:p14="http://schemas.microsoft.com/office/powerpoint/2010/main" val="199807631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marR="0" rtl="0"/>
            <a:r>
              <a:rPr lang="zh-CN" altLang="en-US" b="0" i="0" u="none" strike="noStrike" kern="2200" baseline="0" smtClean="0">
                <a:latin typeface="Calibri"/>
                <a:ea typeface="黑体"/>
              </a:rPr>
              <a:t>六、科技型中小企业技术创新资金</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85000" lnSpcReduction="20000"/>
          </a:bodyPr>
          <a:lstStyle/>
          <a:p>
            <a:pPr marR="0" lvl="0" rtl="0"/>
            <a:r>
              <a:rPr lang="zh-CN" altLang="en-US" b="0" i="0" u="none" strike="noStrike" kern="100" baseline="0" smtClean="0">
                <a:latin typeface="Cambria"/>
                <a:ea typeface="宋体"/>
              </a:rPr>
              <a:t>创新资金主要有无偿资助和贷款贴息两种方式，以无偿资助方式为主。</a:t>
            </a:r>
          </a:p>
          <a:p>
            <a:pPr marR="0" lvl="0" rtl="0"/>
            <a:r>
              <a:rPr lang="zh-CN" altLang="en-US" b="0" i="0" u="none" strike="noStrike" kern="100" baseline="0" smtClean="0">
                <a:latin typeface="Cambria"/>
                <a:ea typeface="宋体"/>
              </a:rPr>
              <a:t>（一）无偿资助</a:t>
            </a:r>
          </a:p>
          <a:p>
            <a:pPr marR="0" lvl="1" rtl="0"/>
            <a:r>
              <a:rPr lang="en-US" altLang="zh-CN" b="0" i="0" u="none" strike="noStrike" kern="100" baseline="0" smtClean="0">
                <a:latin typeface="Calibri"/>
                <a:ea typeface="宋体"/>
              </a:rPr>
              <a:t>1</a:t>
            </a:r>
            <a:r>
              <a:rPr lang="zh-CN" altLang="en-US" b="0" i="0" u="none" strike="noStrike" kern="100" baseline="0" smtClean="0">
                <a:latin typeface="Calibri"/>
                <a:ea typeface="宋体"/>
              </a:rPr>
              <a:t>、主要用于科技型中小企业技术创新中新项目、新技术、新产品研究开发及中试放大阶段的必要补助；</a:t>
            </a:r>
          </a:p>
          <a:p>
            <a:pPr marR="0" lvl="1" rtl="0"/>
            <a:r>
              <a:rPr lang="en-US" altLang="zh-CN" b="0" i="0" u="none" strike="noStrike" kern="100" baseline="0" smtClean="0">
                <a:latin typeface="Calibri"/>
                <a:ea typeface="宋体"/>
              </a:rPr>
              <a:t>2</a:t>
            </a:r>
            <a:r>
              <a:rPr lang="zh-CN" altLang="en-US" b="0" i="0" u="none" strike="noStrike" kern="100" baseline="0" smtClean="0">
                <a:latin typeface="Calibri"/>
                <a:ea typeface="宋体"/>
              </a:rPr>
              <a:t>、项目新增投资一般在</a:t>
            </a:r>
            <a:r>
              <a:rPr lang="en-US" altLang="zh-CN" b="0" i="0" u="none" strike="noStrike" kern="100" baseline="0" smtClean="0">
                <a:latin typeface="Calibri"/>
                <a:ea typeface="宋体"/>
              </a:rPr>
              <a:t>1000</a:t>
            </a:r>
            <a:r>
              <a:rPr lang="zh-CN" altLang="en-US" b="0" i="0" u="none" strike="noStrike" kern="100" baseline="0" smtClean="0">
                <a:latin typeface="Calibri"/>
                <a:ea typeface="宋体"/>
              </a:rPr>
              <a:t>万元以下，资金来源基本确定，投资结构合理，项目实施周期不超过</a:t>
            </a:r>
            <a:r>
              <a:rPr lang="en-US" altLang="zh-CN" b="0" i="0" u="none" strike="noStrike" kern="100" baseline="0" smtClean="0">
                <a:latin typeface="Calibri"/>
                <a:ea typeface="宋体"/>
              </a:rPr>
              <a:t>2</a:t>
            </a:r>
            <a:r>
              <a:rPr lang="zh-CN" altLang="en-US" b="0" i="0" u="none" strike="noStrike" kern="100" baseline="0" smtClean="0">
                <a:latin typeface="Calibri"/>
                <a:ea typeface="宋体"/>
              </a:rPr>
              <a:t>年；</a:t>
            </a:r>
          </a:p>
          <a:p>
            <a:pPr marR="0" lvl="1" rtl="0"/>
            <a:r>
              <a:rPr lang="en-US" altLang="zh-CN" b="0" i="0" u="none" strike="noStrike" kern="100" baseline="0" smtClean="0">
                <a:latin typeface="Calibri"/>
                <a:ea typeface="宋体"/>
              </a:rPr>
              <a:t>3</a:t>
            </a:r>
            <a:r>
              <a:rPr lang="zh-CN" altLang="en-US" b="0" i="0" u="none" strike="noStrike" kern="100" baseline="0" smtClean="0">
                <a:latin typeface="Calibri"/>
                <a:ea typeface="宋体"/>
              </a:rPr>
              <a:t>、企业需有与申请创新资金资助等额以上的自有资金匹配；</a:t>
            </a:r>
          </a:p>
          <a:p>
            <a:pPr marR="0" lvl="1" rtl="0"/>
            <a:r>
              <a:rPr lang="en-US" altLang="zh-CN" b="0" i="0" u="none" strike="noStrike" kern="100" baseline="0" smtClean="0">
                <a:latin typeface="Calibri"/>
                <a:ea typeface="宋体"/>
              </a:rPr>
              <a:t>4</a:t>
            </a:r>
            <a:r>
              <a:rPr lang="zh-CN" altLang="en-US" b="0" i="0" u="none" strike="noStrike" kern="100" baseline="0" smtClean="0">
                <a:latin typeface="Calibri"/>
                <a:ea typeface="宋体"/>
              </a:rPr>
              <a:t>、无偿资助数额一般不超过</a:t>
            </a:r>
            <a:r>
              <a:rPr lang="en-US" altLang="zh-CN" b="0" i="0" u="none" strike="noStrike" kern="100" baseline="0" smtClean="0">
                <a:latin typeface="Calibri"/>
                <a:ea typeface="宋体"/>
              </a:rPr>
              <a:t>60</a:t>
            </a:r>
            <a:r>
              <a:rPr lang="zh-CN" altLang="en-US" b="0" i="0" u="none" strike="noStrike" kern="100" baseline="0" smtClean="0">
                <a:latin typeface="Calibri"/>
                <a:ea typeface="宋体"/>
              </a:rPr>
              <a:t>万元，重大项目不超过</a:t>
            </a:r>
            <a:r>
              <a:rPr lang="en-US" altLang="zh-CN" b="0" i="0" u="none" strike="noStrike" kern="100" baseline="0" smtClean="0">
                <a:latin typeface="Calibri"/>
                <a:ea typeface="宋体"/>
              </a:rPr>
              <a:t>200</a:t>
            </a:r>
            <a:r>
              <a:rPr lang="zh-CN" altLang="en-US" b="0" i="0" u="none" strike="noStrike" kern="100" baseline="0" smtClean="0">
                <a:latin typeface="Calibri"/>
                <a:ea typeface="宋体"/>
              </a:rPr>
              <a:t>万元。</a:t>
            </a:r>
          </a:p>
          <a:p>
            <a:pPr marR="0" lvl="0" rtl="0"/>
            <a:r>
              <a:rPr lang="zh-CN" altLang="en-US" b="0" i="0" u="none" strike="noStrike" kern="100" baseline="0" smtClean="0">
                <a:latin typeface="Cambria"/>
                <a:ea typeface="宋体"/>
              </a:rPr>
              <a:t>（二）科技部科技型中小企业基金中，还涉及中小企业公共服务机构补助资金、创业投资引导基金项目的企业和机构的资助</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8EED728A-B2C9-45D7-8256-B978B4DE883E}"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34</a:t>
            </a:fld>
            <a:endParaRPr lang="zh-CN" altLang="en-US"/>
          </a:p>
        </p:txBody>
      </p:sp>
    </p:spTree>
    <p:extLst>
      <p:ext uri="{BB962C8B-B14F-4D97-AF65-F5344CB8AC3E}">
        <p14:creationId xmlns:p14="http://schemas.microsoft.com/office/powerpoint/2010/main" val="1479060426"/>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七、设计产业促进</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20000"/>
          </a:bodyPr>
          <a:lstStyle/>
          <a:p>
            <a:pPr marR="0" lvl="0" rtl="0"/>
            <a:r>
              <a:rPr lang="zh-CN" altLang="en-US" b="0" i="0" u="none" strike="noStrike" kern="100" baseline="0" smtClean="0">
                <a:latin typeface="Cambria"/>
                <a:ea typeface="宋体"/>
              </a:rPr>
              <a:t>政策依据</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北京市促进设计产业发展的指导意见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（京政发</a:t>
            </a:r>
            <a:r>
              <a:rPr lang="en-US" altLang="zh-CN" b="0" i="0" u="none" strike="noStrike" kern="100" baseline="0" smtClean="0">
                <a:latin typeface="Calibri"/>
                <a:ea typeface="宋体"/>
              </a:rPr>
              <a:t>〔2010〕29</a:t>
            </a:r>
            <a:r>
              <a:rPr lang="zh-CN" altLang="en-US" b="0" i="0" u="none" strike="noStrike" kern="100" baseline="0" smtClean="0">
                <a:latin typeface="Calibri"/>
                <a:ea typeface="宋体"/>
              </a:rPr>
              <a:t>号）</a:t>
            </a:r>
          </a:p>
          <a:p>
            <a:pPr marR="0" lvl="1" rtl="0"/>
            <a:r>
              <a:rPr lang="zh-CN" altLang="en-US" b="0" i="0" u="none" strike="noStrike" kern="100" baseline="0" smtClean="0">
                <a:latin typeface="Calibri"/>
                <a:ea typeface="宋体"/>
              </a:rPr>
              <a:t></a:t>
            </a:r>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北京市科学技术委员会关于进一步促进科技服务业发展的指导意见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〔2012〕40</a:t>
            </a:r>
            <a:r>
              <a:rPr lang="zh-CN" altLang="en-US" b="0" i="0" u="none" strike="noStrike" kern="100" baseline="0" smtClean="0">
                <a:latin typeface="Calibri"/>
                <a:ea typeface="宋体"/>
              </a:rPr>
              <a:t>号）</a:t>
            </a:r>
          </a:p>
          <a:p>
            <a:pPr marR="0" lvl="0" rtl="0"/>
            <a:r>
              <a:rPr lang="zh-CN" altLang="en-US" b="0" i="0" u="none" strike="noStrike" kern="100" baseline="0" smtClean="0">
                <a:latin typeface="Cambria"/>
                <a:ea typeface="宋体"/>
              </a:rPr>
              <a:t>目标</a:t>
            </a:r>
          </a:p>
          <a:p>
            <a:pPr marR="0" lvl="1" rtl="0"/>
            <a:r>
              <a:rPr lang="zh-CN" altLang="en-US" b="0" i="0" u="none" strike="noStrike" kern="100" baseline="0" smtClean="0">
                <a:latin typeface="Calibri"/>
                <a:ea typeface="宋体"/>
              </a:rPr>
              <a:t>以推进设计之都建设为核心，以塑造“北京设计”品牌、促进设计与产业融合为着力点，打造</a:t>
            </a:r>
            <a:r>
              <a:rPr lang="en-US" altLang="zh-CN" b="0" i="0" u="none" strike="noStrike" kern="100" baseline="0" smtClean="0">
                <a:latin typeface="Calibri"/>
                <a:ea typeface="宋体"/>
              </a:rPr>
              <a:t>2013</a:t>
            </a:r>
            <a:r>
              <a:rPr lang="zh-CN" altLang="en-US" b="0" i="0" u="none" strike="noStrike" kern="100" baseline="0" smtClean="0">
                <a:latin typeface="Calibri"/>
                <a:ea typeface="宋体"/>
              </a:rPr>
              <a:t>设计之都推广年</a:t>
            </a:r>
          </a:p>
          <a:p>
            <a:pPr marR="0" lvl="1" rtl="0"/>
            <a:r>
              <a:rPr lang="zh-CN" altLang="en-US" b="0" i="0" u="none" strike="noStrike" kern="100" baseline="0" smtClean="0">
                <a:latin typeface="Calibri"/>
                <a:ea typeface="宋体"/>
              </a:rPr>
              <a:t>推动北京设计走向世界</a:t>
            </a:r>
          </a:p>
          <a:p>
            <a:pPr marR="0" lvl="1" rtl="0"/>
            <a:r>
              <a:rPr lang="zh-CN" altLang="en-US" b="0" i="0" u="none" strike="noStrike" kern="100" baseline="0" smtClean="0">
                <a:latin typeface="Calibri"/>
                <a:ea typeface="宋体"/>
              </a:rPr>
              <a:t>提升设计自主创新能力，促进设计与产业融合，提升市民生活品质</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8D8FA515-8DB1-44E8-AFC2-1AA5FCFA25C3}"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35</a:t>
            </a:fld>
            <a:endParaRPr lang="zh-CN" altLang="en-US"/>
          </a:p>
        </p:txBody>
      </p:sp>
    </p:spTree>
    <p:extLst>
      <p:ext uri="{BB962C8B-B14F-4D97-AF65-F5344CB8AC3E}">
        <p14:creationId xmlns:p14="http://schemas.microsoft.com/office/powerpoint/2010/main" val="197248649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八、产业技术创新战略联盟建设</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70000" lnSpcReduction="20000"/>
          </a:bodyPr>
          <a:lstStyle/>
          <a:p>
            <a:pPr marR="0" lvl="0" rtl="0"/>
            <a:r>
              <a:rPr lang="zh-CN" altLang="en-US" b="0" i="0" u="none" strike="noStrike" kern="100" baseline="0" smtClean="0">
                <a:latin typeface="Cambria"/>
                <a:ea typeface="宋体"/>
              </a:rPr>
              <a:t>市科委联合其他部门发布了</a:t>
            </a:r>
            <a:r>
              <a:rPr lang="en-US" altLang="zh-CN" b="0" i="0" u="none" strike="noStrike" kern="100" baseline="0" smtClean="0">
                <a:latin typeface="Cambria"/>
                <a:ea typeface="宋体"/>
              </a:rPr>
              <a:t>《</a:t>
            </a:r>
            <a:r>
              <a:rPr lang="zh-CN" altLang="en-US" b="0" i="0" u="none" strike="noStrike" kern="100" baseline="0" smtClean="0">
                <a:latin typeface="Cambria"/>
                <a:ea typeface="宋体"/>
              </a:rPr>
              <a:t>关于促进产业技术创新战略联盟加快发展的意见</a:t>
            </a:r>
            <a:r>
              <a:rPr lang="en-US" altLang="zh-CN" b="0" i="0" u="none" strike="noStrike" kern="100" baseline="0" smtClean="0">
                <a:latin typeface="Cambria"/>
                <a:ea typeface="宋体"/>
              </a:rPr>
              <a:t>》</a:t>
            </a:r>
            <a:r>
              <a:rPr lang="zh-CN" altLang="en-US" b="0" i="0" u="none" strike="noStrike" kern="100" baseline="0" smtClean="0">
                <a:latin typeface="Cambria"/>
                <a:ea typeface="宋体"/>
              </a:rPr>
              <a:t>（京科发</a:t>
            </a:r>
            <a:r>
              <a:rPr lang="en-US" altLang="zh-CN" b="0" i="0" u="none" strike="noStrike" kern="100" baseline="0" smtClean="0">
                <a:latin typeface="Cambria"/>
                <a:ea typeface="宋体"/>
              </a:rPr>
              <a:t>[2011]303</a:t>
            </a:r>
            <a:r>
              <a:rPr lang="zh-CN" altLang="en-US" b="0" i="0" u="none" strike="noStrike" kern="100" baseline="0" smtClean="0">
                <a:latin typeface="Cambria"/>
                <a:ea typeface="宋体"/>
              </a:rPr>
              <a:t>号）等一批政策措施，将支持联盟发展作为当前的重要工作，自</a:t>
            </a:r>
            <a:r>
              <a:rPr lang="en-US" altLang="zh-CN" b="0" i="0" u="none" strike="noStrike" kern="100" baseline="0" smtClean="0">
                <a:latin typeface="Cambria"/>
                <a:ea typeface="宋体"/>
              </a:rPr>
              <a:t>2010</a:t>
            </a:r>
            <a:r>
              <a:rPr lang="zh-CN" altLang="en-US" b="0" i="0" u="none" strike="noStrike" kern="100" baseline="0" smtClean="0">
                <a:latin typeface="Cambria"/>
                <a:ea typeface="宋体"/>
              </a:rPr>
              <a:t>年起，设立“产业技术创新战略联盟建设”科技专项，为联盟发展营造有利环境三年来，市科委安排专项资金</a:t>
            </a:r>
            <a:r>
              <a:rPr lang="en-US" altLang="zh-CN" b="0" i="0" u="none" strike="noStrike" kern="100" baseline="0" smtClean="0">
                <a:latin typeface="Cambria"/>
                <a:ea typeface="宋体"/>
              </a:rPr>
              <a:t>5000</a:t>
            </a:r>
            <a:r>
              <a:rPr lang="zh-CN" altLang="en-US" b="0" i="0" u="none" strike="noStrike" kern="100" baseline="0" smtClean="0">
                <a:latin typeface="Cambria"/>
                <a:ea typeface="宋体"/>
              </a:rPr>
              <a:t>万元支持联盟发展，前两年共对</a:t>
            </a:r>
            <a:r>
              <a:rPr lang="en-US" altLang="zh-CN" b="0" i="0" u="none" strike="noStrike" kern="100" baseline="0" smtClean="0">
                <a:latin typeface="Cambria"/>
                <a:ea typeface="宋体"/>
              </a:rPr>
              <a:t>58</a:t>
            </a:r>
            <a:r>
              <a:rPr lang="zh-CN" altLang="en-US" b="0" i="0" u="none" strike="noStrike" kern="100" baseline="0" smtClean="0">
                <a:latin typeface="Cambria"/>
                <a:ea typeface="宋体"/>
              </a:rPr>
              <a:t>家联盟（其中有</a:t>
            </a:r>
            <a:r>
              <a:rPr lang="en-US" altLang="zh-CN" b="0" i="0" u="none" strike="noStrike" kern="100" baseline="0" smtClean="0">
                <a:latin typeface="Cambria"/>
                <a:ea typeface="宋体"/>
              </a:rPr>
              <a:t>21</a:t>
            </a:r>
            <a:r>
              <a:rPr lang="zh-CN" altLang="en-US" b="0" i="0" u="none" strike="noStrike" kern="100" baseline="0" smtClean="0">
                <a:latin typeface="Cambria"/>
                <a:ea typeface="宋体"/>
              </a:rPr>
              <a:t>家优秀联盟连续两年获得建设资</a:t>
            </a:r>
          </a:p>
          <a:p>
            <a:pPr marR="0" lvl="0" rtl="0"/>
            <a:r>
              <a:rPr lang="zh-CN" altLang="en-US" b="0" i="0" u="none" strike="noStrike" kern="100" baseline="0" smtClean="0">
                <a:latin typeface="Cambria"/>
                <a:ea typeface="宋体"/>
              </a:rPr>
              <a:t>金支持）支持</a:t>
            </a:r>
            <a:r>
              <a:rPr lang="en-US" altLang="zh-CN" b="0" i="0" u="none" strike="noStrike" kern="100" baseline="0" smtClean="0">
                <a:latin typeface="Cambria"/>
                <a:ea typeface="宋体"/>
              </a:rPr>
              <a:t>3000</a:t>
            </a:r>
            <a:r>
              <a:rPr lang="zh-CN" altLang="en-US" b="0" i="0" u="none" strike="noStrike" kern="100" baseline="0" smtClean="0">
                <a:latin typeface="Cambria"/>
                <a:ea typeface="宋体"/>
              </a:rPr>
              <a:t>万元专项资金，用于联盟能力建设，同时对联盟成员单位联合申报的</a:t>
            </a:r>
            <a:r>
              <a:rPr lang="en-US" altLang="zh-CN" b="0" i="0" u="none" strike="noStrike" kern="100" baseline="0" smtClean="0">
                <a:latin typeface="Cambria"/>
                <a:ea typeface="宋体"/>
              </a:rPr>
              <a:t>10</a:t>
            </a:r>
            <a:r>
              <a:rPr lang="zh-CN" altLang="en-US" b="0" i="0" u="none" strike="noStrike" kern="100" baseline="0" smtClean="0">
                <a:latin typeface="Cambria"/>
                <a:ea typeface="宋体"/>
              </a:rPr>
              <a:t>个共性技术研发及公共技术服务平台建设项目进行支持。</a:t>
            </a:r>
          </a:p>
          <a:p>
            <a:pPr marR="0" lvl="0" rtl="0"/>
            <a:r>
              <a:rPr lang="en-US" altLang="zh-CN" b="0" i="0" u="none" strike="noStrike" kern="100" baseline="0" smtClean="0">
                <a:latin typeface="Cambria"/>
                <a:ea typeface="宋体"/>
              </a:rPr>
              <a:t>1. </a:t>
            </a:r>
            <a:r>
              <a:rPr lang="zh-CN" altLang="en-US" b="0" i="0" u="none" strike="noStrike" kern="100" baseline="0" smtClean="0">
                <a:latin typeface="Cambria"/>
                <a:ea typeface="宋体"/>
              </a:rPr>
              <a:t>求利益之同</a:t>
            </a:r>
            <a:r>
              <a:rPr lang="en-US" altLang="zh-CN" b="0" i="0" u="none" strike="noStrike" kern="100" baseline="0" smtClean="0">
                <a:latin typeface="Cambria"/>
                <a:ea typeface="宋体"/>
              </a:rPr>
              <a:t>——</a:t>
            </a:r>
            <a:r>
              <a:rPr lang="zh-CN" altLang="en-US" b="0" i="0" u="none" strike="noStrike" kern="100" baseline="0" smtClean="0">
                <a:latin typeface="Cambria"/>
                <a:ea typeface="宋体"/>
              </a:rPr>
              <a:t>以满足合作各方的内在要求和共同利益为基点联盟是一种利益共同体，共同的长期战略利益是联盟组建和持续发展的重要基础。</a:t>
            </a:r>
          </a:p>
          <a:p>
            <a:pPr marR="0" lvl="0" rtl="0"/>
            <a:r>
              <a:rPr lang="en-US" altLang="zh-CN" b="0" i="0" u="none" strike="noStrike" kern="100" baseline="0" smtClean="0">
                <a:latin typeface="Cambria"/>
                <a:ea typeface="宋体"/>
              </a:rPr>
              <a:t>2. </a:t>
            </a:r>
            <a:r>
              <a:rPr lang="zh-CN" altLang="en-US" b="0" i="0" u="none" strike="noStrike" kern="100" baseline="0" smtClean="0">
                <a:latin typeface="Cambria"/>
                <a:ea typeface="宋体"/>
              </a:rPr>
              <a:t>立创新之本</a:t>
            </a:r>
            <a:r>
              <a:rPr lang="en-US" altLang="zh-CN" b="0" i="0" u="none" strike="noStrike" kern="100" baseline="0" smtClean="0">
                <a:latin typeface="Cambria"/>
                <a:ea typeface="宋体"/>
              </a:rPr>
              <a:t>——</a:t>
            </a:r>
            <a:r>
              <a:rPr lang="zh-CN" altLang="en-US" b="0" i="0" u="none" strike="noStrike" kern="100" baseline="0" smtClean="0">
                <a:latin typeface="Cambria"/>
                <a:ea typeface="宋体"/>
              </a:rPr>
              <a:t>以提升企业自主创新能力和产业核心竞争力为基点，加快产业技术联盟构建和发展对增强企业自主创新能力，提升产业核心竞争力，加快建立技术创新体系，实现国家创新体系建设的突破具有重要意义。</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4E15017-9E82-4F8D-87B3-2C39B83982BC}"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36</a:t>
            </a:fld>
            <a:endParaRPr lang="zh-CN" altLang="en-US"/>
          </a:p>
        </p:txBody>
      </p:sp>
    </p:spTree>
    <p:extLst>
      <p:ext uri="{BB962C8B-B14F-4D97-AF65-F5344CB8AC3E}">
        <p14:creationId xmlns:p14="http://schemas.microsoft.com/office/powerpoint/2010/main" val="58775411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九、技术转移专项</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20000"/>
          </a:bodyPr>
          <a:lstStyle/>
          <a:p>
            <a:pPr marR="0" lvl="0" rtl="0"/>
            <a:r>
              <a:rPr lang="zh-CN" altLang="en-US" b="0" i="0" u="none" strike="noStrike" kern="100" baseline="0" smtClean="0">
                <a:latin typeface="Cambria"/>
                <a:ea typeface="宋体"/>
              </a:rPr>
              <a:t>政策依据</a:t>
            </a:r>
          </a:p>
          <a:p>
            <a:pPr marR="0" lvl="1" rtl="0"/>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北京市科学技术委员会关于进一步促进科技服务业发展的指导意见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[2012]44</a:t>
            </a:r>
            <a:r>
              <a:rPr lang="zh-CN" altLang="en-US" b="0" i="0" u="none" strike="noStrike" kern="100" baseline="0" smtClean="0">
                <a:latin typeface="Calibri"/>
                <a:ea typeface="宋体"/>
              </a:rPr>
              <a:t>号）重点支持方向（预计五月中下旬发布项目征集指南）</a:t>
            </a:r>
          </a:p>
          <a:p>
            <a:pPr marR="0" lvl="1" rtl="0"/>
            <a:r>
              <a:rPr lang="zh-CN" altLang="en-US" b="0" i="0" u="none" strike="noStrike" kern="100" baseline="0" smtClean="0">
                <a:latin typeface="Calibri"/>
                <a:ea typeface="宋体"/>
              </a:rPr>
              <a:t>提升服务能力，创新服务模式。提升机构专业化服务能力，鼓励机构集成创新，探索特色服务模式。</a:t>
            </a:r>
          </a:p>
          <a:p>
            <a:pPr marR="0" lvl="1" rtl="0"/>
            <a:r>
              <a:rPr lang="zh-CN" altLang="en-US" b="0" i="0" u="none" strike="noStrike" kern="100" baseline="0" smtClean="0">
                <a:latin typeface="Calibri"/>
                <a:ea typeface="宋体"/>
              </a:rPr>
              <a:t>开展人才培养，完善队伍建设。引导机构培养技术转移人才，逐步建设完善技术经纪人队伍。</a:t>
            </a:r>
          </a:p>
          <a:p>
            <a:pPr marR="0" lvl="1" rtl="0"/>
            <a:r>
              <a:rPr lang="zh-CN" altLang="en-US" b="0" i="0" u="none" strike="noStrike" kern="100" baseline="0" smtClean="0">
                <a:latin typeface="Calibri"/>
                <a:ea typeface="宋体"/>
              </a:rPr>
              <a:t>注重服务标准，规范管理流程。贯彻落实北京市地方标准</a:t>
            </a:r>
            <a:r>
              <a:rPr lang="en-US" altLang="zh-CN" b="0" i="0" u="none" strike="noStrike" kern="100" baseline="0" smtClean="0">
                <a:latin typeface="Calibri"/>
                <a:ea typeface="宋体"/>
              </a:rPr>
              <a:t>《</a:t>
            </a:r>
            <a:r>
              <a:rPr lang="zh-CN" altLang="en-US" b="0" i="0" u="none" strike="noStrike" kern="100" baseline="0" smtClean="0">
                <a:latin typeface="Calibri"/>
                <a:ea typeface="宋体"/>
              </a:rPr>
              <a:t>技术转移服务规范</a:t>
            </a:r>
            <a:r>
              <a:rPr lang="en-US" altLang="zh-CN" b="0" i="0" u="none" strike="noStrike" kern="100" baseline="0" smtClean="0">
                <a:latin typeface="Calibri"/>
                <a:ea typeface="宋体"/>
              </a:rPr>
              <a:t>》</a:t>
            </a:r>
            <a:r>
              <a:rPr lang="zh-CN" altLang="en-US" b="0" i="0" u="none" strike="noStrike" kern="100" baseline="0" smtClean="0">
                <a:latin typeface="Calibri"/>
                <a:ea typeface="宋体"/>
              </a:rPr>
              <a:t>，鼓励机构规范化管理发展。</a:t>
            </a:r>
          </a:p>
          <a:p>
            <a:pPr marR="0" lvl="1" rtl="0"/>
            <a:r>
              <a:rPr lang="zh-CN" altLang="en-US" b="0" i="0" u="none" strike="noStrike" kern="100" baseline="0" smtClean="0">
                <a:latin typeface="Calibri"/>
                <a:ea typeface="宋体"/>
              </a:rPr>
              <a:t>跟踪技术成果，实现转化落地。引导机构为科技成果在京转化落地服务，推动首都科技服务业发展。</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77BE934B-F109-497B-8DDA-9CBC6522335A}"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37</a:t>
            </a:fld>
            <a:endParaRPr lang="zh-CN" altLang="en-US"/>
          </a:p>
        </p:txBody>
      </p:sp>
    </p:spTree>
    <p:extLst>
      <p:ext uri="{BB962C8B-B14F-4D97-AF65-F5344CB8AC3E}">
        <p14:creationId xmlns:p14="http://schemas.microsoft.com/office/powerpoint/2010/main" val="1311633398"/>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十、工程技术服务促进</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1" rtl="0"/>
            <a:r>
              <a:rPr lang="en-US" altLang="zh-CN" b="0" i="0" u="none" strike="noStrike" kern="100" baseline="0" smtClean="0">
                <a:latin typeface="Calibri"/>
                <a:ea typeface="宋体"/>
              </a:rPr>
              <a:t>《</a:t>
            </a:r>
            <a:r>
              <a:rPr lang="zh-CN" altLang="en-US" b="0" i="0" u="none" strike="noStrike" kern="100" baseline="0" smtClean="0">
                <a:latin typeface="Calibri"/>
                <a:ea typeface="宋体"/>
              </a:rPr>
              <a:t>北京市科学技术委员会关于进一步促进科技服务业发展的指导意见</a:t>
            </a:r>
            <a:r>
              <a:rPr lang="en-US" altLang="zh-CN" b="0" i="0" u="none" strike="noStrike" kern="100" baseline="0" smtClean="0">
                <a:latin typeface="Calibri"/>
                <a:ea typeface="宋体"/>
              </a:rPr>
              <a:t>》</a:t>
            </a:r>
            <a:r>
              <a:rPr lang="zh-CN" altLang="en-US" b="0" i="0" u="none" strike="noStrike" kern="100" baseline="0" smtClean="0">
                <a:latin typeface="Calibri"/>
                <a:ea typeface="宋体"/>
              </a:rPr>
              <a:t>（京科发</a:t>
            </a:r>
            <a:r>
              <a:rPr lang="en-US" altLang="zh-CN" b="0" i="0" u="none" strike="noStrike" kern="100" baseline="0" smtClean="0">
                <a:latin typeface="Calibri"/>
                <a:ea typeface="宋体"/>
              </a:rPr>
              <a:t>〔2012〕40</a:t>
            </a:r>
            <a:r>
              <a:rPr lang="zh-CN" altLang="en-US" b="0" i="0" u="none" strike="noStrike" kern="100" baseline="0" smtClean="0">
                <a:latin typeface="Calibri"/>
                <a:ea typeface="宋体"/>
              </a:rPr>
              <a:t>号）重点支持</a:t>
            </a:r>
          </a:p>
          <a:p>
            <a:pPr marR="0" lvl="1" rtl="0"/>
            <a:r>
              <a:rPr lang="zh-CN" altLang="en-US" b="0" i="0" u="none" strike="noStrike" kern="100" baseline="0" smtClean="0">
                <a:latin typeface="Calibri"/>
                <a:ea typeface="宋体"/>
              </a:rPr>
              <a:t>充分发挥首都丰富的科技智力资源优势，强化科技对经济社会发展的支撑引领作用，提升“北京服务”的辐射力和影响力</a:t>
            </a:r>
          </a:p>
          <a:p>
            <a:pPr marR="0" lvl="1" rtl="0"/>
            <a:r>
              <a:rPr lang="zh-CN" altLang="en-US" b="0" i="0" u="none" strike="noStrike" kern="100" baseline="0" smtClean="0">
                <a:latin typeface="Calibri"/>
                <a:ea typeface="宋体"/>
              </a:rPr>
              <a:t>以技术创新为核心开展工程总包、分包</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F22B49CF-3C6E-41E0-9163-78BFB1902E92}"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38</a:t>
            </a:fld>
            <a:endParaRPr lang="zh-CN" altLang="en-US"/>
          </a:p>
        </p:txBody>
      </p:sp>
    </p:spTree>
    <p:extLst>
      <p:ext uri="{BB962C8B-B14F-4D97-AF65-F5344CB8AC3E}">
        <p14:creationId xmlns:p14="http://schemas.microsoft.com/office/powerpoint/2010/main" val="4195484587"/>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一、高新技术企业认定</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lstStyle/>
          <a:p>
            <a:pPr marR="0" lvl="0" rtl="0"/>
            <a:r>
              <a:rPr lang="zh-CN" altLang="en-US" b="0" i="0" u="none" strike="noStrike" kern="100" baseline="0" smtClean="0">
                <a:latin typeface="Cambria"/>
                <a:ea typeface="宋体"/>
              </a:rPr>
              <a:t>政策依据</a:t>
            </a:r>
          </a:p>
          <a:p>
            <a:pPr marR="0" lvl="0" rtl="0"/>
            <a:r>
              <a:rPr lang="zh-CN" altLang="en-US" b="0" i="0" u="none" strike="noStrike" kern="100" baseline="0" smtClean="0">
                <a:latin typeface="Cambria"/>
                <a:ea typeface="宋体"/>
              </a:rPr>
              <a:t>认定条件</a:t>
            </a:r>
          </a:p>
          <a:p>
            <a:pPr marR="0" lvl="0" rtl="0"/>
            <a:r>
              <a:rPr lang="zh-CN" altLang="en-US" b="0" i="0" u="none" strike="noStrike" kern="100" baseline="0" smtClean="0">
                <a:latin typeface="Cambria"/>
                <a:ea typeface="宋体"/>
              </a:rPr>
              <a:t>具体评定方法</a:t>
            </a:r>
          </a:p>
          <a:p>
            <a:pPr marR="0" lvl="0" rtl="0"/>
            <a:r>
              <a:rPr lang="zh-CN" altLang="en-US" b="0" i="0" u="none" strike="noStrike" kern="100" baseline="0" smtClean="0">
                <a:latin typeface="Cambria"/>
                <a:ea typeface="宋体"/>
              </a:rPr>
              <a:t>申报流程</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27615A55-B651-4CA2-A8E0-C5A8DD8A218B}"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4</a:t>
            </a:fld>
            <a:endParaRPr lang="zh-CN" altLang="en-US"/>
          </a:p>
        </p:txBody>
      </p:sp>
    </p:spTree>
    <p:extLst>
      <p:ext uri="{BB962C8B-B14F-4D97-AF65-F5344CB8AC3E}">
        <p14:creationId xmlns:p14="http://schemas.microsoft.com/office/powerpoint/2010/main" val="1144768635"/>
      </p:ext>
    </p:extLst>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政策依据：</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85000" lnSpcReduction="10000"/>
          </a:bodyPr>
          <a:lstStyle/>
          <a:p>
            <a:pPr marR="0" lvl="0" rtl="0"/>
            <a:r>
              <a:rPr lang="en-US" altLang="zh-CN" b="0" i="0" u="none" strike="noStrike" kern="100" baseline="0" smtClean="0">
                <a:latin typeface="Cambria"/>
                <a:ea typeface="宋体"/>
              </a:rPr>
              <a:t>1. 《</a:t>
            </a:r>
            <a:r>
              <a:rPr lang="zh-CN" altLang="en-US" b="0" i="0" u="none" strike="noStrike" kern="100" baseline="0" smtClean="0">
                <a:latin typeface="Cambria"/>
                <a:ea typeface="宋体"/>
              </a:rPr>
              <a:t>中华人民共和国企业所得税法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a:t>
            </a:r>
            <a:r>
              <a:rPr lang="en-US" altLang="zh-CN" b="0" i="0" u="none" strike="noStrike" kern="100" baseline="0" smtClean="0">
                <a:latin typeface="Cambria"/>
                <a:ea typeface="宋体"/>
              </a:rPr>
              <a:t>[2007]63</a:t>
            </a:r>
            <a:r>
              <a:rPr lang="zh-CN" altLang="en-US" b="0" i="0" u="none" strike="noStrike" kern="100" baseline="0" smtClean="0">
                <a:latin typeface="Cambria"/>
                <a:ea typeface="宋体"/>
              </a:rPr>
              <a:t>号令）第二十八条：国家需要重点扶持的高新技术企业，减按</a:t>
            </a:r>
            <a:r>
              <a:rPr lang="en-US" altLang="zh-CN" b="0" i="0" u="none" strike="noStrike" kern="100" baseline="0" smtClean="0">
                <a:latin typeface="Cambria"/>
                <a:ea typeface="宋体"/>
              </a:rPr>
              <a:t>15</a:t>
            </a:r>
            <a:r>
              <a:rPr lang="zh-CN" altLang="en-US" b="0" i="0" u="none" strike="noStrike" kern="100" baseline="0" smtClean="0">
                <a:latin typeface="Cambria"/>
                <a:ea typeface="宋体"/>
              </a:rPr>
              <a:t>％的税率征收企业所得税。</a:t>
            </a:r>
          </a:p>
          <a:p>
            <a:pPr marR="0" lvl="0" rtl="0"/>
            <a:r>
              <a:rPr lang="en-US" altLang="zh-CN" b="0" i="0" u="none" strike="noStrike" kern="100" baseline="0" smtClean="0">
                <a:latin typeface="Cambria"/>
                <a:ea typeface="宋体"/>
              </a:rPr>
              <a:t>2. </a:t>
            </a:r>
            <a:r>
              <a:rPr lang="zh-CN" altLang="en-US" b="0" i="0" u="none" strike="noStrike" kern="100" baseline="0" smtClean="0">
                <a:latin typeface="Cambria"/>
                <a:ea typeface="宋体"/>
              </a:rPr>
              <a:t>科技部、财政部、税务总局</a:t>
            </a:r>
            <a:r>
              <a:rPr lang="en-US" altLang="zh-CN" b="0" i="0" u="none" strike="noStrike" kern="100" baseline="0" smtClean="0">
                <a:latin typeface="Cambria"/>
                <a:ea typeface="宋体"/>
              </a:rPr>
              <a:t>《</a:t>
            </a:r>
            <a:r>
              <a:rPr lang="zh-CN" altLang="en-US" b="0" i="0" u="none" strike="noStrike" kern="100" baseline="0" smtClean="0">
                <a:latin typeface="Cambria"/>
                <a:ea typeface="宋体"/>
              </a:rPr>
              <a:t>高新技术企业认定管理办法</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（国科发火</a:t>
            </a:r>
            <a:r>
              <a:rPr lang="en-US" altLang="zh-CN" b="0" i="0" u="none" strike="noStrike" kern="100" baseline="0" smtClean="0">
                <a:latin typeface="Cambria"/>
                <a:ea typeface="宋体"/>
              </a:rPr>
              <a:t>[2008]172</a:t>
            </a:r>
            <a:r>
              <a:rPr lang="zh-CN" altLang="en-US" b="0" i="0" u="none" strike="noStrike" kern="100" baseline="0" smtClean="0">
                <a:latin typeface="Cambria"/>
                <a:ea typeface="宋体"/>
              </a:rPr>
              <a:t>号）。</a:t>
            </a:r>
          </a:p>
          <a:p>
            <a:pPr marR="0" lvl="0" rtl="0"/>
            <a:r>
              <a:rPr lang="en-US" altLang="zh-CN" b="0" i="0" u="none" strike="noStrike" kern="100" baseline="0" smtClean="0">
                <a:latin typeface="Cambria"/>
                <a:ea typeface="宋体"/>
              </a:rPr>
              <a:t>3. </a:t>
            </a:r>
            <a:r>
              <a:rPr lang="zh-CN" altLang="en-US" b="0" i="0" u="none" strike="noStrike" kern="100" baseline="0" smtClean="0">
                <a:latin typeface="Cambria"/>
                <a:ea typeface="宋体"/>
              </a:rPr>
              <a:t>科技部、财政部、税务总局</a:t>
            </a:r>
            <a:r>
              <a:rPr lang="en-US" altLang="zh-CN" b="0" i="0" u="none" strike="noStrike" kern="100" baseline="0" smtClean="0">
                <a:latin typeface="Cambria"/>
                <a:ea typeface="宋体"/>
              </a:rPr>
              <a:t>《</a:t>
            </a:r>
            <a:r>
              <a:rPr lang="zh-CN" altLang="en-US" b="0" i="0" u="none" strike="noStrike" kern="100" baseline="0" smtClean="0">
                <a:latin typeface="Cambria"/>
                <a:ea typeface="宋体"/>
              </a:rPr>
              <a:t>高新技术企业认定管理工作指引</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（国科发火</a:t>
            </a:r>
            <a:r>
              <a:rPr lang="en-US" altLang="zh-CN" b="0" i="0" u="none" strike="noStrike" kern="100" baseline="0" smtClean="0">
                <a:latin typeface="Cambria"/>
                <a:ea typeface="宋体"/>
              </a:rPr>
              <a:t>[2008]362</a:t>
            </a:r>
            <a:r>
              <a:rPr lang="zh-CN" altLang="en-US" b="0" i="0" u="none" strike="noStrike" kern="100" baseline="0" smtClean="0">
                <a:latin typeface="Cambria"/>
                <a:ea typeface="宋体"/>
              </a:rPr>
              <a:t>号）。</a:t>
            </a:r>
          </a:p>
          <a:p>
            <a:pPr marR="0" lvl="0" rtl="0"/>
            <a:r>
              <a:rPr lang="en-US" altLang="zh-CN" b="0" i="0" u="none" strike="noStrike" kern="100" baseline="0" smtClean="0">
                <a:latin typeface="Cambria"/>
                <a:ea typeface="宋体"/>
              </a:rPr>
              <a:t>4. </a:t>
            </a:r>
            <a:r>
              <a:rPr lang="zh-CN" altLang="en-US" b="0" i="0" u="none" strike="noStrike" kern="100" baseline="0" smtClean="0">
                <a:latin typeface="Cambria"/>
                <a:ea typeface="宋体"/>
              </a:rPr>
              <a:t>市科委、市财政局、市国税局、市地税局</a:t>
            </a:r>
            <a:r>
              <a:rPr lang="en-US" altLang="zh-CN" b="0" i="0" u="none" strike="noStrike" kern="100" baseline="0" smtClean="0">
                <a:latin typeface="Cambria"/>
                <a:ea typeface="宋体"/>
              </a:rPr>
              <a:t>《</a:t>
            </a:r>
            <a:r>
              <a:rPr lang="zh-CN" altLang="en-US" b="0" i="0" u="none" strike="noStrike" kern="100" baseline="0" smtClean="0">
                <a:latin typeface="Cambria"/>
                <a:ea typeface="宋体"/>
              </a:rPr>
              <a:t>北京市高新技术企业认定管理工作实施方案</a:t>
            </a:r>
            <a:r>
              <a:rPr lang="en-US" altLang="zh-CN" b="0" i="0" u="none" strike="noStrike" kern="100" baseline="0" smtClean="0">
                <a:latin typeface="Cambria"/>
                <a:ea typeface="宋体"/>
              </a:rPr>
              <a:t>》</a:t>
            </a:r>
            <a:r>
              <a:rPr lang="zh-CN" altLang="en-US" b="0" i="0" u="none" strike="noStrike" kern="100" baseline="0" smtClean="0">
                <a:latin typeface="Cambria"/>
                <a:ea typeface="宋体"/>
              </a:rPr>
              <a:t>（京科高发</a:t>
            </a:r>
            <a:r>
              <a:rPr lang="en-US" altLang="zh-CN" b="0" i="0" u="none" strike="noStrike" kern="100" baseline="0" smtClean="0">
                <a:latin typeface="Cambria"/>
                <a:ea typeface="宋体"/>
              </a:rPr>
              <a:t>[2008]434</a:t>
            </a:r>
            <a:r>
              <a:rPr lang="zh-CN" altLang="en-US" b="0" i="0" u="none" strike="noStrike" kern="100" baseline="0" smtClean="0">
                <a:latin typeface="Cambria"/>
                <a:ea typeface="宋体"/>
              </a:rPr>
              <a:t>号）。</a:t>
            </a:r>
          </a:p>
          <a:p>
            <a:pPr marR="0" lvl="0" rtl="0"/>
            <a:r>
              <a:rPr lang="en-US" altLang="zh-CN" b="0" i="0" u="none" strike="noStrike" kern="100" baseline="0" smtClean="0">
                <a:latin typeface="Cambria"/>
                <a:ea typeface="宋体"/>
              </a:rPr>
              <a:t>5.《</a:t>
            </a:r>
            <a:r>
              <a:rPr lang="zh-CN" altLang="en-US" b="0" i="0" u="none" strike="noStrike" kern="100" baseline="0" smtClean="0">
                <a:latin typeface="Cambria"/>
                <a:ea typeface="宋体"/>
              </a:rPr>
              <a:t>关于完善中关村国家自主创新示范区高新技术企业认定管理试点工作的通知</a:t>
            </a:r>
            <a:r>
              <a:rPr lang="en-US" altLang="zh-CN" b="0" i="0" u="none" strike="noStrike" kern="100" baseline="0" smtClean="0">
                <a:latin typeface="Cambria"/>
                <a:ea typeface="宋体"/>
              </a:rPr>
              <a:t>》</a:t>
            </a:r>
            <a:r>
              <a:rPr lang="zh-CN" altLang="en-US" b="0" i="0" u="none" strike="noStrike" kern="100" baseline="0" smtClean="0">
                <a:latin typeface="Cambria"/>
                <a:ea typeface="宋体"/>
              </a:rPr>
              <a:t>（国科发火</a:t>
            </a:r>
            <a:r>
              <a:rPr lang="en-US" altLang="zh-CN" b="0" i="0" u="none" strike="noStrike" kern="100" baseline="0" smtClean="0">
                <a:latin typeface="Cambria"/>
                <a:ea typeface="宋体"/>
              </a:rPr>
              <a:t>〔2011〕90</a:t>
            </a:r>
            <a:r>
              <a:rPr lang="zh-CN" altLang="en-US" b="0" i="0" u="none" strike="noStrike" kern="100" baseline="0" smtClean="0">
                <a:latin typeface="Cambria"/>
                <a:ea typeface="宋体"/>
              </a:rPr>
              <a:t>号）。</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2830F7A5-B496-4960-B458-012CBC0E479D}"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5</a:t>
            </a:fld>
            <a:endParaRPr lang="zh-CN" altLang="en-US"/>
          </a:p>
        </p:txBody>
      </p:sp>
    </p:spTree>
    <p:extLst>
      <p:ext uri="{BB962C8B-B14F-4D97-AF65-F5344CB8AC3E}">
        <p14:creationId xmlns:p14="http://schemas.microsoft.com/office/powerpoint/2010/main" val="3691522247"/>
      </p:ext>
    </p:extLst>
  </p:cSld>
  <p:clrMapOvr>
    <a:masterClrMapping/>
  </p:clrMapOvr>
  <p:transition spd="slow">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6"/>
          <p:cNvSpPr>
            <a:spLocks noGrp="1"/>
          </p:cNvSpPr>
          <p:nvPr>
            <p:ph type="dt" sz="half" idx="10"/>
          </p:nvPr>
        </p:nvSpPr>
        <p:spPr/>
        <p:txBody>
          <a:bodyPr/>
          <a:lstStyle/>
          <a:p>
            <a:fld id="{284FF57A-66E5-43A1-A0CF-F53601E77901}" type="datetime2">
              <a:rPr lang="zh-CN" altLang="en-US" smtClean="0"/>
              <a:t>2016年12月30日</a:t>
            </a:fld>
            <a:endParaRPr lang="zh-CN" altLang="en-US"/>
          </a:p>
        </p:txBody>
      </p:sp>
      <p:sp>
        <p:nvSpPr>
          <p:cNvPr id="8" name="灯片编号占位符 7"/>
          <p:cNvSpPr>
            <a:spLocks noGrp="1"/>
          </p:cNvSpPr>
          <p:nvPr>
            <p:ph type="sldNum" sz="quarter" idx="12"/>
          </p:nvPr>
        </p:nvSpPr>
        <p:spPr/>
        <p:txBody>
          <a:bodyPr/>
          <a:lstStyle/>
          <a:p>
            <a:fld id="{0C913308-F349-4B6D-A68A-DD1791B4A57B}" type="slidenum">
              <a:rPr lang="zh-CN" altLang="en-US" smtClean="0"/>
              <a:t>6</a:t>
            </a:fld>
            <a:endParaRPr lang="zh-CN" altLang="en-US"/>
          </a:p>
        </p:txBody>
      </p:sp>
      <p:sp>
        <p:nvSpPr>
          <p:cNvPr id="2" name="标题 1"/>
          <p:cNvSpPr>
            <a:spLocks noGrp="1"/>
          </p:cNvSpPr>
          <p:nvPr>
            <p:ph type="title"/>
          </p:nvPr>
        </p:nvSpPr>
        <p:spPr/>
        <p:txBody>
          <a:bodyPr/>
          <a:lstStyle/>
          <a:p>
            <a:pPr marR="0" rtl="0"/>
            <a:r>
              <a:rPr lang="zh-CN" altLang="en-US" b="0" i="0" u="none" strike="noStrike" kern="2200" baseline="0" dirty="0" smtClean="0">
                <a:latin typeface="Calibri"/>
                <a:ea typeface="黑体"/>
              </a:rPr>
              <a:t>认定条件</a:t>
            </a:r>
            <a:endParaRPr lang="zh-CN" altLang="en-US" b="0" i="0" u="none" strike="noStrike" kern="2200" baseline="0" dirty="0" smtClean="0">
              <a:latin typeface="Times New Roman"/>
              <a:ea typeface="黑体"/>
            </a:endParaRPr>
          </a:p>
        </p:txBody>
      </p:sp>
      <p:graphicFrame>
        <p:nvGraphicFramePr>
          <p:cNvPr id="5" name="表格 4"/>
          <p:cNvGraphicFramePr>
            <a:graphicFrameLocks noGrp="1"/>
          </p:cNvGraphicFramePr>
          <p:nvPr>
            <p:extLst>
              <p:ext uri="{D42A27DB-BD31-4B8C-83A1-F6EECF244321}">
                <p14:modId xmlns:p14="http://schemas.microsoft.com/office/powerpoint/2010/main" val="2807889691"/>
              </p:ext>
            </p:extLst>
          </p:nvPr>
        </p:nvGraphicFramePr>
        <p:xfrm>
          <a:off x="755576" y="1628800"/>
          <a:ext cx="7776864" cy="3539353"/>
        </p:xfrm>
        <a:graphic>
          <a:graphicData uri="http://schemas.openxmlformats.org/drawingml/2006/table">
            <a:tbl>
              <a:tblPr firstRow="1" bandRow="1">
                <a:tableStyleId>{00A15C55-8517-42AA-B614-E9B94910E393}</a:tableStyleId>
              </a:tblPr>
              <a:tblGrid>
                <a:gridCol w="1666471"/>
                <a:gridCol w="6110393"/>
              </a:tblGrid>
              <a:tr h="323146">
                <a:tc>
                  <a:txBody>
                    <a:bodyPr/>
                    <a:lstStyle/>
                    <a:p>
                      <a:r>
                        <a:rPr lang="zh-CN" altLang="en-US" sz="1400" dirty="0" smtClean="0">
                          <a:solidFill>
                            <a:srgbClr val="7030A0"/>
                          </a:solidFill>
                        </a:rPr>
                        <a:t>项目</a:t>
                      </a:r>
                      <a:endParaRPr lang="zh-CN" altLang="en-US" sz="1400" dirty="0">
                        <a:solidFill>
                          <a:srgbClr val="7030A0"/>
                        </a:solidFill>
                      </a:endParaRPr>
                    </a:p>
                  </a:txBody>
                  <a:tcPr anchor="ctr"/>
                </a:tc>
                <a:tc>
                  <a:txBody>
                    <a:bodyPr/>
                    <a:lstStyle/>
                    <a:p>
                      <a:r>
                        <a:rPr lang="zh-CN" altLang="en-US" sz="1400" dirty="0" smtClean="0">
                          <a:solidFill>
                            <a:srgbClr val="7030A0"/>
                          </a:solidFill>
                        </a:rPr>
                        <a:t>规定条件</a:t>
                      </a:r>
                      <a:endParaRPr lang="zh-CN" altLang="en-US" sz="1400" dirty="0">
                        <a:solidFill>
                          <a:srgbClr val="7030A0"/>
                        </a:solidFill>
                      </a:endParaRPr>
                    </a:p>
                  </a:txBody>
                  <a:tcPr anchor="ctr"/>
                </a:tc>
              </a:tr>
              <a:tr h="645587">
                <a:tc>
                  <a:txBody>
                    <a:bodyPr/>
                    <a:lstStyle/>
                    <a:p>
                      <a:r>
                        <a:rPr lang="zh-CN" altLang="en-US" sz="1400" b="1" dirty="0" smtClean="0">
                          <a:solidFill>
                            <a:srgbClr val="7030A0"/>
                          </a:solidFill>
                        </a:rPr>
                        <a:t>自主知识产品</a:t>
                      </a:r>
                      <a:endParaRPr lang="zh-CN" altLang="en-US" sz="1400" b="1" dirty="0">
                        <a:solidFill>
                          <a:srgbClr val="7030A0"/>
                        </a:solidFill>
                      </a:endParaRPr>
                    </a:p>
                  </a:txBody>
                  <a:tcPr anchor="ctr"/>
                </a:tc>
                <a:tc>
                  <a:txBody>
                    <a:bodyPr/>
                    <a:lstStyle/>
                    <a:p>
                      <a:r>
                        <a:rPr lang="zh-CN" altLang="en-US" sz="1200" u="none" strike="noStrike" kern="100" baseline="0" dirty="0" smtClean="0">
                          <a:solidFill>
                            <a:srgbClr val="7030A0"/>
                          </a:solidFill>
                        </a:rPr>
                        <a:t>在中国境内（不含港、澳、台地区）注册的企业，近三年内通过自主研发、受让、受赠、并购等方式，或通过</a:t>
                      </a:r>
                      <a:r>
                        <a:rPr lang="en-US" altLang="zh-CN" sz="1200" u="none" strike="noStrike" kern="100" baseline="0" dirty="0" smtClean="0">
                          <a:solidFill>
                            <a:srgbClr val="7030A0"/>
                          </a:solidFill>
                        </a:rPr>
                        <a:t>5</a:t>
                      </a:r>
                      <a:r>
                        <a:rPr lang="zh-CN" altLang="en-US" sz="1200" u="none" strike="noStrike" kern="100" baseline="0" dirty="0" smtClean="0">
                          <a:solidFill>
                            <a:srgbClr val="7030A0"/>
                          </a:solidFill>
                        </a:rPr>
                        <a:t>年以上的独占许可方式，对其主要产品（服务）的核心技术拥有自主知识产权 </a:t>
                      </a:r>
                      <a:endParaRPr lang="zh-CN" altLang="en-US" sz="1200" dirty="0">
                        <a:solidFill>
                          <a:srgbClr val="7030A0"/>
                        </a:solidFill>
                      </a:endParaRPr>
                    </a:p>
                  </a:txBody>
                  <a:tcPr anchor="ctr"/>
                </a:tc>
              </a:tr>
              <a:tr h="298650">
                <a:tc>
                  <a:txBody>
                    <a:bodyPr/>
                    <a:lstStyle/>
                    <a:p>
                      <a:pPr marL="0" algn="l" defTabSz="914400" rtl="0" eaLnBrk="1" latinLnBrk="0" hangingPunct="1"/>
                      <a:r>
                        <a:rPr lang="zh-CN" altLang="en-US" sz="1400" b="1" kern="1200" dirty="0" smtClean="0">
                          <a:solidFill>
                            <a:srgbClr val="7030A0"/>
                          </a:solidFill>
                          <a:latin typeface="+mn-lt"/>
                          <a:ea typeface="+mn-ea"/>
                          <a:cs typeface="+mn-cs"/>
                        </a:rPr>
                        <a:t>产品（服务）</a:t>
                      </a:r>
                      <a:endParaRPr lang="zh-CN" altLang="en-US" sz="1400" b="1" kern="1200" dirty="0">
                        <a:solidFill>
                          <a:srgbClr val="7030A0"/>
                        </a:solidFill>
                        <a:latin typeface="+mn-lt"/>
                        <a:ea typeface="+mn-ea"/>
                        <a:cs typeface="+mn-cs"/>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u="none" strike="noStrike" kern="100" baseline="0" dirty="0" smtClean="0">
                          <a:solidFill>
                            <a:srgbClr val="7030A0"/>
                          </a:solidFill>
                        </a:rPr>
                        <a:t>产品（服务）属于</a:t>
                      </a:r>
                      <a:r>
                        <a:rPr lang="en-US" altLang="zh-CN" sz="1200" u="none" strike="noStrike" kern="100" baseline="0" dirty="0" smtClean="0">
                          <a:solidFill>
                            <a:srgbClr val="7030A0"/>
                          </a:solidFill>
                        </a:rPr>
                        <a:t>《</a:t>
                      </a:r>
                      <a:r>
                        <a:rPr lang="zh-CN" altLang="en-US" sz="1200" u="none" strike="noStrike" kern="100" baseline="0" dirty="0" smtClean="0">
                          <a:solidFill>
                            <a:srgbClr val="7030A0"/>
                          </a:solidFill>
                        </a:rPr>
                        <a:t>国家重点支持的高新技术领域</a:t>
                      </a:r>
                      <a:r>
                        <a:rPr lang="en-US" altLang="zh-CN" sz="1200" u="none" strike="noStrike" kern="100" baseline="0" dirty="0" smtClean="0">
                          <a:solidFill>
                            <a:srgbClr val="7030A0"/>
                          </a:solidFill>
                        </a:rPr>
                        <a:t>》</a:t>
                      </a:r>
                      <a:r>
                        <a:rPr lang="zh-CN" altLang="en-US" sz="1200" u="none" strike="noStrike" kern="100" baseline="0" dirty="0" smtClean="0">
                          <a:solidFill>
                            <a:srgbClr val="7030A0"/>
                          </a:solidFill>
                        </a:rPr>
                        <a:t>规定的范围</a:t>
                      </a:r>
                      <a:endParaRPr lang="zh-CN" altLang="en-US" sz="1200" b="0" i="0" u="none" strike="noStrike" kern="100" baseline="0" dirty="0" smtClean="0">
                        <a:solidFill>
                          <a:srgbClr val="7030A0"/>
                        </a:solidFill>
                        <a:latin typeface="Cambria"/>
                        <a:ea typeface="+mn-ea"/>
                      </a:endParaRPr>
                    </a:p>
                  </a:txBody>
                  <a:tcPr anchor="ctr"/>
                </a:tc>
              </a:tr>
              <a:tr h="447975">
                <a:tc>
                  <a:txBody>
                    <a:bodyPr/>
                    <a:lstStyle/>
                    <a:p>
                      <a:r>
                        <a:rPr lang="zh-CN" altLang="en-US" sz="1400" b="1" kern="1200" dirty="0" smtClean="0">
                          <a:solidFill>
                            <a:srgbClr val="7030A0"/>
                          </a:solidFill>
                          <a:latin typeface="+mn-lt"/>
                          <a:ea typeface="+mn-ea"/>
                          <a:cs typeface="+mn-cs"/>
                        </a:rPr>
                        <a:t>人员</a:t>
                      </a:r>
                      <a:endParaRPr lang="zh-CN" altLang="en-US" sz="1400" b="1" kern="1200" dirty="0">
                        <a:solidFill>
                          <a:srgbClr val="7030A0"/>
                        </a:solidFill>
                        <a:latin typeface="+mn-lt"/>
                        <a:ea typeface="+mn-ea"/>
                        <a:cs typeface="+mn-cs"/>
                      </a:endParaRPr>
                    </a:p>
                  </a:txBody>
                  <a:tcPr anchor="ctr"/>
                </a:tc>
                <a:tc>
                  <a:txBody>
                    <a:bodyPr/>
                    <a:lstStyle/>
                    <a:p>
                      <a:r>
                        <a:rPr lang="zh-CN" altLang="en-US" sz="1200" u="none" strike="noStrike" kern="100" baseline="0" dirty="0" smtClean="0">
                          <a:solidFill>
                            <a:srgbClr val="7030A0"/>
                          </a:solidFill>
                        </a:rPr>
                        <a:t>具有大学专科以上学历的科技人员占企业当年职工总数的</a:t>
                      </a:r>
                      <a:r>
                        <a:rPr lang="en-US" altLang="zh-CN" sz="1200" u="none" strike="noStrike" kern="100" baseline="0" dirty="0" smtClean="0">
                          <a:solidFill>
                            <a:srgbClr val="7030A0"/>
                          </a:solidFill>
                        </a:rPr>
                        <a:t>30%</a:t>
                      </a:r>
                      <a:r>
                        <a:rPr lang="zh-CN" altLang="en-US" sz="1200" u="none" strike="noStrike" kern="100" baseline="0" dirty="0" smtClean="0">
                          <a:solidFill>
                            <a:srgbClr val="7030A0"/>
                          </a:solidFill>
                        </a:rPr>
                        <a:t>以上，其中研发人员占企业当年职工总数的</a:t>
                      </a:r>
                      <a:r>
                        <a:rPr lang="en-US" altLang="zh-CN" sz="1200" u="none" strike="noStrike" kern="100" baseline="0" dirty="0" smtClean="0">
                          <a:solidFill>
                            <a:srgbClr val="7030A0"/>
                          </a:solidFill>
                        </a:rPr>
                        <a:t>10%</a:t>
                      </a:r>
                      <a:r>
                        <a:rPr lang="zh-CN" altLang="en-US" sz="1200" u="none" strike="noStrike" kern="100" baseline="0" dirty="0" smtClean="0">
                          <a:solidFill>
                            <a:srgbClr val="7030A0"/>
                          </a:solidFill>
                        </a:rPr>
                        <a:t>以上</a:t>
                      </a:r>
                      <a:endParaRPr lang="zh-CN" altLang="en-US" sz="1200" dirty="0">
                        <a:solidFill>
                          <a:srgbClr val="7030A0"/>
                        </a:solidFill>
                      </a:endParaRPr>
                    </a:p>
                  </a:txBody>
                  <a:tcPr anchor="ctr"/>
                </a:tc>
              </a:tr>
              <a:tr h="806356">
                <a:tc>
                  <a:txBody>
                    <a:bodyPr/>
                    <a:lstStyle/>
                    <a:p>
                      <a:pPr marL="0" algn="l" defTabSz="914400" rtl="0" eaLnBrk="1" latinLnBrk="0" hangingPunct="1"/>
                      <a:r>
                        <a:rPr lang="zh-CN" altLang="en-US" sz="1400" b="1" kern="1200" dirty="0" smtClean="0">
                          <a:solidFill>
                            <a:srgbClr val="7030A0"/>
                          </a:solidFill>
                          <a:latin typeface="+mn-lt"/>
                          <a:ea typeface="+mn-ea"/>
                          <a:cs typeface="+mn-cs"/>
                        </a:rPr>
                        <a:t>研究开发费用总额占销售收入总额的比例</a:t>
                      </a:r>
                      <a:endParaRPr lang="zh-CN" altLang="en-US" sz="1400" b="1" kern="1200" dirty="0">
                        <a:solidFill>
                          <a:srgbClr val="7030A0"/>
                        </a:solidFill>
                        <a:latin typeface="+mn-lt"/>
                        <a:ea typeface="+mn-ea"/>
                        <a:cs typeface="+mn-cs"/>
                      </a:endParaRPr>
                    </a:p>
                  </a:txBody>
                  <a:tcPr anchor="ctr"/>
                </a:tc>
                <a:tc>
                  <a:txBody>
                    <a:bodyPr/>
                    <a:lstStyle/>
                    <a:p>
                      <a:pPr marR="0" lvl="0" rtl="0"/>
                      <a:r>
                        <a:rPr lang="zh-CN" altLang="en-US" sz="1200" u="none" strike="noStrike" kern="100" baseline="0" dirty="0" smtClean="0">
                          <a:solidFill>
                            <a:srgbClr val="7030A0"/>
                          </a:solidFill>
                        </a:rPr>
                        <a:t>近三个会计年度的研究开发费用总额占销售收入总额的比例符合如下要求：</a:t>
                      </a:r>
                    </a:p>
                    <a:p>
                      <a:pPr marR="0" lvl="0" algn="l" rtl="0"/>
                      <a:r>
                        <a:rPr lang="en-US" altLang="zh-CN" sz="1200" u="none" strike="noStrike" kern="100" baseline="0" dirty="0" smtClean="0">
                          <a:solidFill>
                            <a:srgbClr val="7030A0"/>
                          </a:solidFill>
                        </a:rPr>
                        <a:t>1. </a:t>
                      </a:r>
                      <a:r>
                        <a:rPr lang="zh-CN" altLang="en-US" sz="1200" u="none" strike="noStrike" kern="100" baseline="0" dirty="0" smtClean="0">
                          <a:solidFill>
                            <a:srgbClr val="7030A0"/>
                          </a:solidFill>
                        </a:rPr>
                        <a:t>最近一年销售收入小于</a:t>
                      </a:r>
                      <a:r>
                        <a:rPr lang="en-US" altLang="zh-CN" sz="1200" u="none" strike="noStrike" kern="100" baseline="0" dirty="0" smtClean="0">
                          <a:solidFill>
                            <a:srgbClr val="7030A0"/>
                          </a:solidFill>
                        </a:rPr>
                        <a:t>5,000</a:t>
                      </a:r>
                      <a:r>
                        <a:rPr lang="zh-CN" altLang="en-US" sz="1200" u="none" strike="noStrike" kern="100" baseline="0" dirty="0" smtClean="0">
                          <a:solidFill>
                            <a:srgbClr val="7030A0"/>
                          </a:solidFill>
                        </a:rPr>
                        <a:t>万元的企业，比例不低于</a:t>
                      </a:r>
                      <a:r>
                        <a:rPr lang="en-US" altLang="zh-CN" sz="1200" u="none" strike="noStrike" kern="100" baseline="0" dirty="0" smtClean="0">
                          <a:solidFill>
                            <a:srgbClr val="7030A0"/>
                          </a:solidFill>
                        </a:rPr>
                        <a:t>6%</a:t>
                      </a:r>
                      <a:r>
                        <a:rPr lang="zh-CN" altLang="en-US" sz="1200" u="none" strike="noStrike" kern="100" baseline="0" dirty="0" smtClean="0">
                          <a:solidFill>
                            <a:srgbClr val="7030A0"/>
                          </a:solidFill>
                        </a:rPr>
                        <a:t>；</a:t>
                      </a:r>
                    </a:p>
                    <a:p>
                      <a:pPr marR="0" lvl="0" rtl="0"/>
                      <a:r>
                        <a:rPr lang="en-US" altLang="zh-CN" sz="1200" u="none" strike="noStrike" kern="100" baseline="0" dirty="0" smtClean="0">
                          <a:solidFill>
                            <a:srgbClr val="7030A0"/>
                          </a:solidFill>
                        </a:rPr>
                        <a:t>2. </a:t>
                      </a:r>
                      <a:r>
                        <a:rPr lang="zh-CN" altLang="en-US" sz="1200" u="none" strike="noStrike" kern="100" baseline="0" dirty="0" smtClean="0">
                          <a:solidFill>
                            <a:srgbClr val="7030A0"/>
                          </a:solidFill>
                        </a:rPr>
                        <a:t>最近一年销售收入在</a:t>
                      </a:r>
                      <a:r>
                        <a:rPr lang="en-US" altLang="zh-CN" sz="1200" u="none" strike="noStrike" kern="100" baseline="0" dirty="0" smtClean="0">
                          <a:solidFill>
                            <a:srgbClr val="7030A0"/>
                          </a:solidFill>
                        </a:rPr>
                        <a:t>5,000</a:t>
                      </a:r>
                      <a:r>
                        <a:rPr lang="zh-CN" altLang="en-US" sz="1200" u="none" strike="noStrike" kern="100" baseline="0" dirty="0" smtClean="0">
                          <a:solidFill>
                            <a:srgbClr val="7030A0"/>
                          </a:solidFill>
                        </a:rPr>
                        <a:t>万元至</a:t>
                      </a:r>
                      <a:r>
                        <a:rPr lang="en-US" altLang="zh-CN" sz="1200" u="none" strike="noStrike" kern="100" baseline="0" dirty="0" smtClean="0">
                          <a:solidFill>
                            <a:srgbClr val="7030A0"/>
                          </a:solidFill>
                        </a:rPr>
                        <a:t>20,000</a:t>
                      </a:r>
                      <a:r>
                        <a:rPr lang="zh-CN" altLang="en-US" sz="1200" u="none" strike="noStrike" kern="100" baseline="0" dirty="0" smtClean="0">
                          <a:solidFill>
                            <a:srgbClr val="7030A0"/>
                          </a:solidFill>
                        </a:rPr>
                        <a:t>万元的企业，比例不低于</a:t>
                      </a:r>
                      <a:r>
                        <a:rPr lang="en-US" altLang="zh-CN" sz="1200" u="none" strike="noStrike" kern="100" baseline="0" dirty="0" smtClean="0">
                          <a:solidFill>
                            <a:srgbClr val="7030A0"/>
                          </a:solidFill>
                        </a:rPr>
                        <a:t>4%</a:t>
                      </a:r>
                      <a:r>
                        <a:rPr lang="zh-CN" altLang="en-US" sz="1200" u="none" strike="noStrike" kern="100" baseline="0" dirty="0" smtClean="0">
                          <a:solidFill>
                            <a:srgbClr val="7030A0"/>
                          </a:solidFill>
                        </a:rPr>
                        <a:t>；</a:t>
                      </a:r>
                    </a:p>
                    <a:p>
                      <a:pPr marR="0" lvl="0" rtl="0"/>
                      <a:r>
                        <a:rPr lang="en-US" altLang="zh-CN" sz="1200" u="none" strike="noStrike" kern="100" baseline="0" dirty="0" smtClean="0">
                          <a:solidFill>
                            <a:srgbClr val="7030A0"/>
                          </a:solidFill>
                        </a:rPr>
                        <a:t>3. </a:t>
                      </a:r>
                      <a:r>
                        <a:rPr lang="zh-CN" altLang="en-US" sz="1200" u="none" strike="noStrike" kern="100" baseline="0" dirty="0" smtClean="0">
                          <a:solidFill>
                            <a:srgbClr val="7030A0"/>
                          </a:solidFill>
                        </a:rPr>
                        <a:t>最近一年销售收入在</a:t>
                      </a:r>
                      <a:r>
                        <a:rPr lang="en-US" altLang="zh-CN" sz="1200" u="none" strike="noStrike" kern="100" baseline="0" dirty="0" smtClean="0">
                          <a:solidFill>
                            <a:srgbClr val="7030A0"/>
                          </a:solidFill>
                        </a:rPr>
                        <a:t>20,000</a:t>
                      </a:r>
                      <a:r>
                        <a:rPr lang="zh-CN" altLang="en-US" sz="1200" u="none" strike="noStrike" kern="100" baseline="0" dirty="0" smtClean="0">
                          <a:solidFill>
                            <a:srgbClr val="7030A0"/>
                          </a:solidFill>
                        </a:rPr>
                        <a:t>万元以上的企业，比例不低于</a:t>
                      </a:r>
                      <a:r>
                        <a:rPr lang="en-US" altLang="zh-CN" sz="1200" u="none" strike="noStrike" kern="100" baseline="0" dirty="0" smtClean="0">
                          <a:solidFill>
                            <a:srgbClr val="7030A0"/>
                          </a:solidFill>
                        </a:rPr>
                        <a:t>3%</a:t>
                      </a:r>
                      <a:r>
                        <a:rPr lang="zh-CN" altLang="en-US" sz="1200" u="none" strike="noStrike" kern="100" baseline="0" dirty="0" smtClean="0">
                          <a:solidFill>
                            <a:srgbClr val="7030A0"/>
                          </a:solidFill>
                        </a:rPr>
                        <a:t>。</a:t>
                      </a:r>
                      <a:endParaRPr lang="zh-CN" altLang="en-US" sz="1200" b="0" i="0" u="none" strike="noStrike" kern="100" baseline="0" dirty="0" smtClean="0">
                        <a:solidFill>
                          <a:srgbClr val="7030A0"/>
                        </a:solidFill>
                        <a:latin typeface="+mn-lt"/>
                        <a:ea typeface="+mn-ea"/>
                      </a:endParaRPr>
                    </a:p>
                  </a:txBody>
                  <a:tcPr anchor="ctr"/>
                </a:tc>
              </a:tr>
              <a:tr h="507705">
                <a:tc>
                  <a:txBody>
                    <a:bodyPr/>
                    <a:lstStyle/>
                    <a:p>
                      <a:pPr marL="0" algn="l" defTabSz="914400" rtl="0" eaLnBrk="1" latinLnBrk="0" hangingPunct="1"/>
                      <a:r>
                        <a:rPr lang="zh-CN" altLang="en-US" sz="1400" b="1" kern="1200" dirty="0" smtClean="0">
                          <a:solidFill>
                            <a:srgbClr val="7030A0"/>
                          </a:solidFill>
                          <a:latin typeface="+mn-lt"/>
                          <a:ea typeface="+mn-ea"/>
                          <a:cs typeface="+mn-cs"/>
                        </a:rPr>
                        <a:t>高新技术产品（服务）收入</a:t>
                      </a:r>
                      <a:endParaRPr lang="zh-CN" altLang="en-US" sz="1400" b="1" kern="1200" dirty="0">
                        <a:solidFill>
                          <a:srgbClr val="7030A0"/>
                        </a:solidFill>
                        <a:latin typeface="+mn-lt"/>
                        <a:ea typeface="+mn-ea"/>
                        <a:cs typeface="+mn-cs"/>
                      </a:endParaRPr>
                    </a:p>
                  </a:txBody>
                  <a:tcPr anchor="ctr"/>
                </a:tc>
                <a:tc>
                  <a:txBody>
                    <a:bodyPr/>
                    <a:lstStyle/>
                    <a:p>
                      <a:r>
                        <a:rPr lang="zh-CN" altLang="en-US" sz="1200" u="none" strike="noStrike" kern="100" baseline="0" dirty="0" smtClean="0">
                          <a:solidFill>
                            <a:srgbClr val="7030A0"/>
                          </a:solidFill>
                        </a:rPr>
                        <a:t>高新技术产品（服务）收入占企业当年总收入的</a:t>
                      </a:r>
                      <a:r>
                        <a:rPr lang="en-US" altLang="zh-CN" sz="1200" u="none" strike="noStrike" kern="100" baseline="0" dirty="0" smtClean="0">
                          <a:solidFill>
                            <a:srgbClr val="7030A0"/>
                          </a:solidFill>
                        </a:rPr>
                        <a:t>60%</a:t>
                      </a:r>
                      <a:r>
                        <a:rPr lang="zh-CN" altLang="en-US" sz="1200" u="none" strike="noStrike" kern="100" baseline="0" dirty="0" smtClean="0">
                          <a:solidFill>
                            <a:srgbClr val="7030A0"/>
                          </a:solidFill>
                        </a:rPr>
                        <a:t>以上</a:t>
                      </a:r>
                      <a:endParaRPr lang="zh-CN" altLang="en-US" sz="1200" dirty="0">
                        <a:solidFill>
                          <a:srgbClr val="7030A0"/>
                        </a:solidFill>
                      </a:endParaRPr>
                    </a:p>
                  </a:txBody>
                  <a:tcPr anchor="ctr"/>
                </a:tc>
              </a:tr>
              <a:tr h="467500">
                <a:tc>
                  <a:txBody>
                    <a:bodyPr/>
                    <a:lstStyle/>
                    <a:p>
                      <a:pPr marL="0" algn="l" defTabSz="914400" rtl="0" eaLnBrk="1" latinLnBrk="0" hangingPunct="1"/>
                      <a:r>
                        <a:rPr lang="zh-CN" altLang="en-US" sz="1400" b="1" kern="1200" dirty="0" smtClean="0">
                          <a:solidFill>
                            <a:srgbClr val="7030A0"/>
                          </a:solidFill>
                          <a:latin typeface="+mn-lt"/>
                          <a:ea typeface="+mn-ea"/>
                          <a:cs typeface="+mn-cs"/>
                        </a:rPr>
                        <a:t>其他</a:t>
                      </a:r>
                      <a:endParaRPr lang="zh-CN" altLang="en-US" sz="1400" b="1" kern="1200" dirty="0">
                        <a:solidFill>
                          <a:srgbClr val="7030A0"/>
                        </a:solidFill>
                        <a:latin typeface="+mn-lt"/>
                        <a:ea typeface="+mn-ea"/>
                        <a:cs typeface="+mn-cs"/>
                      </a:endParaRPr>
                    </a:p>
                  </a:txBody>
                  <a:tcPr anchor="ctr"/>
                </a:tc>
                <a:tc>
                  <a:txBody>
                    <a:bodyPr/>
                    <a:lstStyle/>
                    <a:p>
                      <a:r>
                        <a:rPr lang="zh-CN" altLang="en-US" sz="1200" u="none" strike="noStrike" kern="100" baseline="0" dirty="0" smtClean="0">
                          <a:solidFill>
                            <a:srgbClr val="7030A0"/>
                          </a:solidFill>
                        </a:rPr>
                        <a:t>企业研究开发组织管理水平、科技成果转化能力、自主知识产权数量、销售与总资产成长性等指标符合</a:t>
                      </a:r>
                      <a:r>
                        <a:rPr lang="en-US" altLang="zh-CN" sz="1200" u="none" strike="noStrike" kern="100" baseline="0" dirty="0" smtClean="0">
                          <a:solidFill>
                            <a:srgbClr val="7030A0"/>
                          </a:solidFill>
                        </a:rPr>
                        <a:t>《</a:t>
                      </a:r>
                      <a:r>
                        <a:rPr lang="zh-CN" altLang="en-US" sz="1200" u="none" strike="noStrike" kern="100" baseline="0" dirty="0" smtClean="0">
                          <a:solidFill>
                            <a:srgbClr val="7030A0"/>
                          </a:solidFill>
                        </a:rPr>
                        <a:t>高新技术企业认定管理工作指引</a:t>
                      </a:r>
                      <a:r>
                        <a:rPr lang="en-US" altLang="zh-CN" sz="1200" u="none" strike="noStrike" kern="100" baseline="0" dirty="0" smtClean="0">
                          <a:solidFill>
                            <a:srgbClr val="7030A0"/>
                          </a:solidFill>
                        </a:rPr>
                        <a:t>》</a:t>
                      </a:r>
                      <a:r>
                        <a:rPr lang="zh-CN" altLang="en-US" sz="1200" u="none" strike="noStrike" kern="100" baseline="0" dirty="0" smtClean="0">
                          <a:solidFill>
                            <a:srgbClr val="7030A0"/>
                          </a:solidFill>
                        </a:rPr>
                        <a:t>的要求</a:t>
                      </a:r>
                      <a:endParaRPr lang="zh-CN" altLang="en-US" sz="1200" dirty="0">
                        <a:solidFill>
                          <a:srgbClr val="7030A0"/>
                        </a:solidFill>
                      </a:endParaRPr>
                    </a:p>
                  </a:txBody>
                  <a:tcPr anchor="ctr"/>
                </a:tc>
              </a:tr>
            </a:tbl>
          </a:graphicData>
        </a:graphic>
      </p:graphicFrame>
    </p:spTree>
    <p:extLst>
      <p:ext uri="{BB962C8B-B14F-4D97-AF65-F5344CB8AC3E}">
        <p14:creationId xmlns:p14="http://schemas.microsoft.com/office/powerpoint/2010/main" val="202129509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zh-CN" altLang="en-US" b="0" i="0" u="none" strike="noStrike" kern="100" baseline="0" smtClean="0">
                <a:latin typeface="Cambria"/>
                <a:ea typeface="宋体"/>
              </a:rPr>
              <a:t>企业技术创新能力（专家打分）</a:t>
            </a:r>
          </a:p>
          <a:p>
            <a:pPr marR="0" lvl="1" rtl="0"/>
            <a:r>
              <a:rPr lang="zh-CN" altLang="en-US" b="0" i="0" u="none" strike="noStrike" kern="100" baseline="0" smtClean="0">
                <a:latin typeface="Calibri"/>
                <a:ea typeface="宋体"/>
              </a:rPr>
              <a:t>企业研究开发组织管理水平（</a:t>
            </a:r>
            <a:r>
              <a:rPr lang="en-US" altLang="zh-CN" b="0" i="0" u="none" strike="noStrike" kern="100" baseline="0" smtClean="0">
                <a:latin typeface="Calibri"/>
                <a:ea typeface="宋体"/>
              </a:rPr>
              <a:t>20</a:t>
            </a:r>
            <a:r>
              <a:rPr lang="zh-CN" altLang="en-US" b="0" i="0" u="none" strike="noStrike" kern="100" baseline="0" smtClean="0">
                <a:latin typeface="Calibri"/>
                <a:ea typeface="宋体"/>
              </a:rPr>
              <a:t>分）、科技成果转化能力（</a:t>
            </a:r>
            <a:r>
              <a:rPr lang="en-US" altLang="zh-CN" b="0" i="0" u="none" strike="noStrike" kern="100" baseline="0" smtClean="0">
                <a:latin typeface="Calibri"/>
                <a:ea typeface="宋体"/>
              </a:rPr>
              <a:t>30</a:t>
            </a:r>
            <a:r>
              <a:rPr lang="zh-CN" altLang="en-US" b="0" i="0" u="none" strike="noStrike" kern="100" baseline="0" smtClean="0">
                <a:latin typeface="Calibri"/>
                <a:ea typeface="宋体"/>
              </a:rPr>
              <a:t>分）、自主知识产权数量（</a:t>
            </a:r>
            <a:r>
              <a:rPr lang="en-US" altLang="zh-CN" b="0" i="0" u="none" strike="noStrike" kern="100" baseline="0" smtClean="0">
                <a:latin typeface="Calibri"/>
                <a:ea typeface="宋体"/>
              </a:rPr>
              <a:t>30</a:t>
            </a:r>
            <a:r>
              <a:rPr lang="zh-CN" altLang="en-US" b="0" i="0" u="none" strike="noStrike" kern="100" baseline="0" smtClean="0">
                <a:latin typeface="Calibri"/>
                <a:ea typeface="宋体"/>
              </a:rPr>
              <a:t>分）、销售与总资产成长性（</a:t>
            </a:r>
            <a:r>
              <a:rPr lang="en-US" altLang="zh-CN" b="0" i="0" u="none" strike="noStrike" kern="100" baseline="0" smtClean="0">
                <a:latin typeface="Calibri"/>
                <a:ea typeface="宋体"/>
              </a:rPr>
              <a:t>20</a:t>
            </a:r>
            <a:r>
              <a:rPr lang="zh-CN" altLang="en-US" b="0" i="0" u="none" strike="noStrike" kern="100" baseline="0" smtClean="0">
                <a:latin typeface="Calibri"/>
                <a:ea typeface="宋体"/>
              </a:rPr>
              <a:t>分）四项指标采取加权记分方式，满分</a:t>
            </a:r>
            <a:r>
              <a:rPr lang="en-US" altLang="zh-CN" b="0" i="0" u="none" strike="noStrike" kern="100" baseline="0" smtClean="0">
                <a:latin typeface="Calibri"/>
                <a:ea typeface="宋体"/>
              </a:rPr>
              <a:t>100</a:t>
            </a:r>
            <a:r>
              <a:rPr lang="zh-CN" altLang="en-US" b="0" i="0" u="none" strike="noStrike" kern="100" baseline="0" smtClean="0">
                <a:latin typeface="Calibri"/>
                <a:ea typeface="宋体"/>
              </a:rPr>
              <a:t>分，得分须在</a:t>
            </a:r>
            <a:r>
              <a:rPr lang="en-US" altLang="zh-CN" b="0" i="0" u="none" strike="noStrike" kern="100" baseline="0" smtClean="0">
                <a:latin typeface="Calibri"/>
                <a:ea typeface="宋体"/>
              </a:rPr>
              <a:t>70</a:t>
            </a:r>
            <a:r>
              <a:rPr lang="zh-CN" altLang="en-US" b="0" i="0" u="none" strike="noStrike" kern="100" baseline="0" smtClean="0">
                <a:latin typeface="Calibri"/>
                <a:ea typeface="宋体"/>
              </a:rPr>
              <a:t>分以上。</a:t>
            </a:r>
          </a:p>
          <a:p>
            <a:pPr marR="0" lvl="1" rtl="0"/>
            <a:r>
              <a:rPr lang="zh-CN" altLang="en-US" b="0" i="0" u="none" strike="noStrike" kern="100" baseline="0" smtClean="0">
                <a:latin typeface="Calibri"/>
                <a:ea typeface="宋体"/>
              </a:rPr>
              <a:t>企业不拥有核心自主知识产权的四项总分值为零。</a:t>
            </a:r>
          </a:p>
          <a:p>
            <a:pPr marR="0" lvl="1" rtl="0"/>
            <a:r>
              <a:rPr lang="zh-CN" altLang="en-US" b="0" i="0" u="none" strike="noStrike" kern="100" baseline="0" smtClean="0">
                <a:latin typeface="Calibri"/>
                <a:ea typeface="宋体"/>
              </a:rPr>
              <a:t>每项指标分数比例分为六个档次</a:t>
            </a:r>
            <a:r>
              <a:rPr lang="en-US" altLang="zh-CN" b="0" i="0" u="none" strike="noStrike" kern="100" baseline="0" smtClean="0">
                <a:latin typeface="Calibri"/>
                <a:ea typeface="宋体"/>
              </a:rPr>
              <a:t>(A,B,C,D,E,F)</a:t>
            </a:r>
            <a:r>
              <a:rPr lang="zh-CN" altLang="en-US" b="0" i="0" u="none" strike="noStrike" kern="100" baseline="0" smtClean="0">
                <a:latin typeface="Calibri"/>
                <a:ea typeface="宋体"/>
              </a:rPr>
              <a:t>，分别是：</a:t>
            </a:r>
            <a:r>
              <a:rPr lang="en-US" altLang="zh-CN" b="0" i="0" u="none" strike="noStrike" kern="100" baseline="0" smtClean="0">
                <a:latin typeface="Calibri"/>
                <a:ea typeface="宋体"/>
              </a:rPr>
              <a:t>0.80-1.0</a:t>
            </a:r>
            <a:r>
              <a:rPr lang="zh-CN" altLang="en-US" b="0" i="0" u="none" strike="noStrike" kern="100" baseline="0" smtClean="0">
                <a:latin typeface="Calibri"/>
                <a:ea typeface="宋体"/>
              </a:rPr>
              <a:t>、</a:t>
            </a:r>
            <a:r>
              <a:rPr lang="en-US" altLang="zh-CN" b="0" i="0" u="none" strike="noStrike" kern="100" baseline="0" smtClean="0">
                <a:latin typeface="Calibri"/>
                <a:ea typeface="宋体"/>
              </a:rPr>
              <a:t>0.60-0.79</a:t>
            </a:r>
            <a:r>
              <a:rPr lang="zh-CN" altLang="en-US" b="0" i="0" u="none" strike="noStrike" kern="100" baseline="0" smtClean="0">
                <a:latin typeface="Calibri"/>
                <a:ea typeface="宋体"/>
              </a:rPr>
              <a:t>、</a:t>
            </a:r>
            <a:r>
              <a:rPr lang="en-US" altLang="zh-CN" b="0" i="0" u="none" strike="noStrike" kern="100" baseline="0" smtClean="0">
                <a:latin typeface="Calibri"/>
                <a:ea typeface="宋体"/>
              </a:rPr>
              <a:t>0.40-0.59</a:t>
            </a:r>
            <a:r>
              <a:rPr lang="zh-CN" altLang="en-US" b="0" i="0" u="none" strike="noStrike" kern="100" baseline="0" smtClean="0">
                <a:latin typeface="Calibri"/>
                <a:ea typeface="宋体"/>
              </a:rPr>
              <a:t>、</a:t>
            </a:r>
            <a:r>
              <a:rPr lang="en-US" altLang="zh-CN" b="0" i="0" u="none" strike="noStrike" kern="100" baseline="0" smtClean="0">
                <a:latin typeface="Calibri"/>
                <a:ea typeface="宋体"/>
              </a:rPr>
              <a:t>0.20-0.39</a:t>
            </a:r>
            <a:r>
              <a:rPr lang="zh-CN" altLang="en-US" b="0" i="0" u="none" strike="noStrike" kern="100" baseline="0" smtClean="0">
                <a:latin typeface="Calibri"/>
                <a:ea typeface="宋体"/>
              </a:rPr>
              <a:t>、</a:t>
            </a:r>
            <a:r>
              <a:rPr lang="en-US" altLang="zh-CN" b="0" i="0" u="none" strike="noStrike" kern="100" baseline="0" smtClean="0">
                <a:latin typeface="Times New Roman"/>
                <a:ea typeface="宋体"/>
              </a:rPr>
              <a:t>0.0</a:t>
            </a:r>
            <a:r>
              <a:rPr lang="en-US" altLang="zh-CN" b="0" i="0" u="none" strike="noStrike" kern="100" baseline="0" smtClean="0">
                <a:latin typeface="Calibri"/>
                <a:ea typeface="宋体"/>
              </a:rPr>
              <a:t>1-0.19</a:t>
            </a:r>
            <a:r>
              <a:rPr lang="zh-CN" altLang="en-US" b="0" i="0" u="none" strike="noStrike" kern="100" baseline="0" smtClean="0">
                <a:latin typeface="Calibri"/>
                <a:ea typeface="宋体"/>
              </a:rPr>
              <a:t>、</a:t>
            </a:r>
            <a:r>
              <a:rPr lang="en-US" altLang="zh-CN" b="0" i="0" u="none" strike="noStrike" kern="100" baseline="0" smtClean="0">
                <a:latin typeface="Times New Roman"/>
                <a:ea typeface="宋体"/>
              </a:rPr>
              <a:t>0</a:t>
            </a:r>
          </a:p>
          <a:p>
            <a:pPr marR="0" lvl="1" rtl="0"/>
            <a:r>
              <a:rPr lang="zh-CN" altLang="en-US" b="0" i="0" u="none" strike="noStrike" kern="100" baseline="0" smtClean="0">
                <a:latin typeface="Calibri"/>
                <a:ea typeface="宋体"/>
              </a:rPr>
              <a:t>各项指标实际得分＝本指标赋值</a:t>
            </a:r>
            <a:r>
              <a:rPr lang="en-US" altLang="zh-CN" b="0" i="0" u="none" strike="noStrike" kern="100" baseline="0" smtClean="0">
                <a:latin typeface="Calibri"/>
                <a:ea typeface="宋体"/>
              </a:rPr>
              <a:t>×</a:t>
            </a:r>
            <a:r>
              <a:rPr lang="zh-CN" altLang="en-US" b="0" i="0" u="none" strike="noStrike" kern="100" baseline="0" smtClean="0">
                <a:latin typeface="Calibri"/>
                <a:ea typeface="宋体"/>
              </a:rPr>
              <a:t>分数比例</a:t>
            </a:r>
          </a:p>
          <a:p>
            <a:pPr marR="0" lvl="1" rtl="0"/>
            <a:r>
              <a:rPr lang="zh-CN" altLang="en-US" b="0" i="0" u="none" strike="noStrike" kern="100" baseline="0" smtClean="0">
                <a:latin typeface="Calibri"/>
                <a:ea typeface="宋体"/>
              </a:rPr>
              <a:t>评价指标以申报之日前</a:t>
            </a:r>
            <a:r>
              <a:rPr lang="en-US" altLang="zh-CN" b="0" i="0" u="none" strike="noStrike" kern="100" baseline="0" smtClean="0">
                <a:latin typeface="Calibri"/>
                <a:ea typeface="宋体"/>
              </a:rPr>
              <a:t>3</a:t>
            </a:r>
            <a:r>
              <a:rPr lang="zh-CN" altLang="en-US" b="0" i="0" u="none" strike="noStrike" kern="100" baseline="0" smtClean="0">
                <a:latin typeface="Calibri"/>
                <a:ea typeface="宋体"/>
              </a:rPr>
              <a:t>个年度的数据为准。如企业创办期不足</a:t>
            </a:r>
            <a:r>
              <a:rPr lang="en-US" altLang="zh-CN" b="0" i="0" u="none" strike="noStrike" kern="100" baseline="0" smtClean="0">
                <a:latin typeface="Calibri"/>
                <a:ea typeface="宋体"/>
              </a:rPr>
              <a:t>3</a:t>
            </a:r>
            <a:r>
              <a:rPr lang="zh-CN" altLang="en-US" b="0" i="0" u="none" strike="noStrike" kern="100" baseline="0" smtClean="0">
                <a:latin typeface="Calibri"/>
                <a:ea typeface="宋体"/>
              </a:rPr>
              <a:t>年，以实际经营年限为准。</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21BD9E74-049E-461E-881D-4729C81F6EFC}"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7</a:t>
            </a:fld>
            <a:endParaRPr lang="zh-CN" altLang="en-US"/>
          </a:p>
        </p:txBody>
      </p:sp>
    </p:spTree>
    <p:extLst>
      <p:ext uri="{BB962C8B-B14F-4D97-AF65-F5344CB8AC3E}">
        <p14:creationId xmlns:p14="http://schemas.microsoft.com/office/powerpoint/2010/main" val="3091806561"/>
      </p:ext>
    </p:extLst>
  </p:cSld>
  <p:clrMapOvr>
    <a:masterClrMapping/>
  </p:clrMapOvr>
  <p:transition spd="slow">
    <p:cov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lnSpcReduction="10000"/>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1</a:t>
            </a:r>
            <a:r>
              <a:rPr lang="zh-CN" altLang="en-US" b="0" i="0" u="none" strike="noStrike" kern="100" baseline="0" smtClean="0">
                <a:latin typeface="Cambria"/>
                <a:ea typeface="宋体"/>
              </a:rPr>
              <a:t>）核心自主知识产权</a:t>
            </a:r>
          </a:p>
          <a:p>
            <a:pPr marR="0" lvl="1" rtl="0"/>
            <a:r>
              <a:rPr lang="zh-CN" altLang="en-US" b="0" i="0" u="none" strike="noStrike" kern="100" baseline="0" smtClean="0">
                <a:latin typeface="Calibri"/>
                <a:ea typeface="宋体"/>
              </a:rPr>
              <a:t>企业拥有的专利、软件著作权、集成电路布图设计专有权、植物新品种等核心自主知识产权的数量（不含商标）。</a:t>
            </a:r>
          </a:p>
          <a:p>
            <a:pPr marR="0" lvl="0" rtl="0"/>
            <a:r>
              <a:rPr lang="zh-CN" altLang="en-US" b="0" i="0" u="none" strike="noStrike" kern="100" baseline="0" smtClean="0">
                <a:latin typeface="Cambria"/>
                <a:ea typeface="宋体"/>
              </a:rPr>
              <a:t>说明：</a:t>
            </a:r>
          </a:p>
          <a:p>
            <a:pPr marR="0" lvl="1" rtl="0"/>
            <a:r>
              <a:rPr lang="zh-CN" altLang="en-US" b="0" i="0" u="none" strike="noStrike" kern="100" baseline="0" smtClean="0">
                <a:latin typeface="Calibri"/>
                <a:ea typeface="宋体"/>
              </a:rPr>
              <a:t>同一知识产权在国内外的申请、登记只记为一项。</a:t>
            </a:r>
          </a:p>
          <a:p>
            <a:pPr marR="0" lvl="1" rtl="0"/>
            <a:r>
              <a:rPr lang="zh-CN" altLang="en-US" b="0" i="0" u="none" strike="noStrike" kern="100" baseline="0" smtClean="0">
                <a:latin typeface="Calibri"/>
                <a:ea typeface="宋体"/>
              </a:rPr>
              <a:t>若知识产权的创造人与知识产权权属人分离，在计算知识产权数量时可分别计算。</a:t>
            </a:r>
          </a:p>
          <a:p>
            <a:pPr marR="0" lvl="1" rtl="0"/>
            <a:r>
              <a:rPr lang="zh-CN" altLang="en-US" b="0" i="0" u="none" strike="noStrike" kern="100" baseline="0" smtClean="0">
                <a:latin typeface="Calibri"/>
                <a:ea typeface="宋体"/>
              </a:rPr>
              <a:t>专利以获得授权证书为准。</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86603C1B-7B53-4CD8-90C1-DA7F2F969803}"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8</a:t>
            </a:fld>
            <a:endParaRPr lang="zh-CN" altLang="en-US"/>
          </a:p>
        </p:txBody>
      </p:sp>
    </p:spTree>
    <p:extLst>
      <p:ext uri="{BB962C8B-B14F-4D97-AF65-F5344CB8AC3E}">
        <p14:creationId xmlns:p14="http://schemas.microsoft.com/office/powerpoint/2010/main" val="530636617"/>
      </p:ext>
    </p:extLst>
  </p:cSld>
  <p:clrMapOvr>
    <a:masterClrMapping/>
  </p:clrMapOvr>
  <p:transition spd="slow">
    <p:cove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marR="0" rtl="0"/>
            <a:r>
              <a:rPr lang="zh-CN" altLang="en-US" b="0" i="0" u="none" strike="noStrike" kern="2200" baseline="0" smtClean="0">
                <a:latin typeface="Calibri"/>
                <a:ea typeface="黑体"/>
              </a:rPr>
              <a:t>具体评定方法</a:t>
            </a:r>
            <a:endParaRPr lang="zh-CN" altLang="en-US" b="0" i="0" u="none" strike="noStrike" kern="2200" baseline="0" smtClean="0">
              <a:latin typeface="Times New Roman"/>
              <a:ea typeface="黑体"/>
            </a:endParaRPr>
          </a:p>
        </p:txBody>
      </p:sp>
      <p:sp>
        <p:nvSpPr>
          <p:cNvPr id="3" name="文本占位符 2"/>
          <p:cNvSpPr>
            <a:spLocks noGrp="1"/>
          </p:cNvSpPr>
          <p:nvPr>
            <p:ph type="body" idx="1"/>
          </p:nvPr>
        </p:nvSpPr>
        <p:spPr/>
        <p:txBody>
          <a:bodyPr>
            <a:normAutofit fontScale="92500" lnSpcReduction="10000"/>
          </a:bodyPr>
          <a:lstStyle/>
          <a:p>
            <a:pPr marR="0" lvl="0" rtl="0"/>
            <a:r>
              <a:rPr lang="zh-CN" altLang="en-US" b="0" i="0" u="none" strike="noStrike" kern="100" baseline="0" smtClean="0">
                <a:latin typeface="Cambria"/>
                <a:ea typeface="宋体"/>
              </a:rPr>
              <a:t>（</a:t>
            </a:r>
            <a:r>
              <a:rPr lang="en-US" altLang="zh-CN" b="0" i="0" u="none" strike="noStrike" kern="100" baseline="0" smtClean="0">
                <a:latin typeface="Cambria"/>
                <a:ea typeface="宋体"/>
              </a:rPr>
              <a:t>2</a:t>
            </a:r>
            <a:r>
              <a:rPr lang="zh-CN" altLang="en-US" b="0" i="0" u="none" strike="noStrike" kern="100" baseline="0" smtClean="0">
                <a:latin typeface="Cambria"/>
                <a:ea typeface="宋体"/>
              </a:rPr>
              <a:t>）科技成果转化能力</a:t>
            </a:r>
          </a:p>
          <a:p>
            <a:pPr marR="0" lvl="1" rtl="0"/>
            <a:r>
              <a:rPr lang="zh-CN" altLang="en-US" b="0" i="0" u="none" strike="noStrike" kern="100" baseline="0" smtClean="0">
                <a:latin typeface="Calibri"/>
                <a:ea typeface="宋体"/>
              </a:rPr>
              <a:t>最近</a:t>
            </a:r>
            <a:r>
              <a:rPr lang="en-US" altLang="zh-CN" b="0" i="0" u="none" strike="noStrike" kern="100" baseline="0" smtClean="0">
                <a:latin typeface="Calibri"/>
                <a:ea typeface="宋体"/>
              </a:rPr>
              <a:t>3</a:t>
            </a:r>
            <a:r>
              <a:rPr lang="zh-CN" altLang="en-US" b="0" i="0" u="none" strike="noStrike" kern="100" baseline="0" smtClean="0">
                <a:latin typeface="Calibri"/>
                <a:ea typeface="宋体"/>
              </a:rPr>
              <a:t>年内科技成果转化的年平均数。</a:t>
            </a:r>
          </a:p>
          <a:p>
            <a:pPr marR="0" lvl="0" rtl="0"/>
            <a:r>
              <a:rPr lang="zh-CN" altLang="en-US" b="0" i="0" u="none" strike="noStrike" kern="100" baseline="0" smtClean="0">
                <a:latin typeface="Cambria"/>
                <a:ea typeface="宋体"/>
              </a:rPr>
              <a:t>说明：</a:t>
            </a:r>
          </a:p>
          <a:p>
            <a:pPr marR="0" lvl="1" rtl="0"/>
            <a:r>
              <a:rPr lang="zh-CN" altLang="en-US" b="0" i="0" u="none" strike="noStrike" kern="100" baseline="0" smtClean="0">
                <a:latin typeface="Calibri"/>
                <a:ea typeface="宋体"/>
              </a:rPr>
              <a:t>同一科学技术成果在国内外的申请只记为一项。</a:t>
            </a:r>
          </a:p>
          <a:p>
            <a:pPr marR="0" lvl="1" rtl="0"/>
            <a:r>
              <a:rPr lang="zh-CN" altLang="en-US" b="0" i="0" u="none" strike="noStrike" kern="100" baseline="0" smtClean="0">
                <a:latin typeface="Calibri"/>
                <a:ea typeface="宋体"/>
              </a:rPr>
              <a:t>购入或出售技术成果以正式技术合同为准。</a:t>
            </a:r>
          </a:p>
          <a:p>
            <a:pPr marR="0" lvl="1" rtl="0"/>
            <a:r>
              <a:rPr lang="zh-CN" altLang="en-US" b="0" i="0" u="none" strike="noStrike" kern="100" baseline="0" smtClean="0">
                <a:latin typeface="Calibri"/>
                <a:ea typeface="宋体"/>
              </a:rPr>
              <a:t>此项评价可计入技术诀窍，但价值较小的不算在内。从产品或工艺的改进表现来评价技术诀窍等的价值大小（企业可以不披露具体内容）。</a:t>
            </a:r>
          </a:p>
          <a:p>
            <a:pPr marR="0" lvl="1" rtl="0"/>
            <a:r>
              <a:rPr lang="zh-CN" altLang="en-US" b="0" i="0" u="none" strike="noStrike" kern="100" baseline="0" smtClean="0">
                <a:latin typeface="Calibri"/>
                <a:ea typeface="宋体"/>
              </a:rPr>
              <a:t>技术成果转化的判断依据是：企业以技术成果形成产品、服务、样品、样机等。</a:t>
            </a:r>
            <a:endParaRPr lang="zh-CN" altLang="en-US" b="0" i="0" u="none" strike="noStrike" kern="100" baseline="0" smtClean="0">
              <a:latin typeface="Times New Roman"/>
              <a:ea typeface="宋体"/>
            </a:endParaRPr>
          </a:p>
        </p:txBody>
      </p:sp>
      <p:sp>
        <p:nvSpPr>
          <p:cNvPr id="4" name="日期占位符 3"/>
          <p:cNvSpPr>
            <a:spLocks noGrp="1"/>
          </p:cNvSpPr>
          <p:nvPr>
            <p:ph type="dt" sz="half" idx="10"/>
          </p:nvPr>
        </p:nvSpPr>
        <p:spPr/>
        <p:txBody>
          <a:bodyPr/>
          <a:lstStyle/>
          <a:p>
            <a:fld id="{1C736BD7-2BDE-42BB-AF3E-B9C15C80EFD5}" type="datetime2">
              <a:rPr lang="zh-CN" altLang="en-US" smtClean="0"/>
              <a:t>2016年12月30日</a:t>
            </a:fld>
            <a:endParaRPr lang="zh-CN" altLang="en-US"/>
          </a:p>
        </p:txBody>
      </p:sp>
      <p:sp>
        <p:nvSpPr>
          <p:cNvPr id="5" name="灯片编号占位符 4"/>
          <p:cNvSpPr>
            <a:spLocks noGrp="1"/>
          </p:cNvSpPr>
          <p:nvPr>
            <p:ph type="sldNum" sz="quarter" idx="12"/>
          </p:nvPr>
        </p:nvSpPr>
        <p:spPr/>
        <p:txBody>
          <a:bodyPr/>
          <a:lstStyle/>
          <a:p>
            <a:fld id="{E498B1F3-1DF0-4708-8CCD-1A593D26953D}" type="slidenum">
              <a:rPr lang="zh-CN" altLang="en-US" smtClean="0"/>
              <a:t>9</a:t>
            </a:fld>
            <a:endParaRPr lang="zh-CN" altLang="en-US"/>
          </a:p>
        </p:txBody>
      </p:sp>
    </p:spTree>
    <p:extLst>
      <p:ext uri="{BB962C8B-B14F-4D97-AF65-F5344CB8AC3E}">
        <p14:creationId xmlns:p14="http://schemas.microsoft.com/office/powerpoint/2010/main" val="2171328541"/>
      </p:ext>
    </p:extLst>
  </p:cSld>
  <p:clrMapOvr>
    <a:masterClrMapping/>
  </p:clrMapOvr>
  <p:transition spd="slow">
    <p:cove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3.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_rels/theme4.xml.rels><?xml version="1.0" encoding="UTF-8" standalone="yes"?>
<Relationships xmlns="http://schemas.openxmlformats.org/package/2006/relationships"><Relationship Id="rId1" Type="http://schemas.openxmlformats.org/officeDocument/2006/relationships/image" Target="../media/image5.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6.xml.rels><?xml version="1.0" encoding="UTF-8" standalone="yes"?>
<Relationships xmlns="http://schemas.openxmlformats.org/package/2006/relationships"><Relationship Id="rId1" Type="http://schemas.openxmlformats.org/officeDocument/2006/relationships/image" Target="../media/image7.jpeg"/></Relationships>
</file>

<file path=ppt/theme/theme1.xml><?xml version="1.0" encoding="utf-8"?>
<a:theme xmlns:a="http://schemas.openxmlformats.org/drawingml/2006/main" name="奥斯汀">
  <a:themeElements>
    <a:clrScheme name="自定义 4">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FF0000"/>
      </a:hlink>
      <a:folHlink>
        <a:srgbClr val="0070C0"/>
      </a:folHlink>
    </a:clrScheme>
    <a:fontScheme name="奥斯汀">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奥斯汀">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波形">
  <a:themeElements>
    <a:clrScheme name="波形">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波形">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波形">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沉稳">
  <a:themeElements>
    <a:clrScheme name="沉稳">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沉稳">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沉稳">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4.xml><?xml version="1.0" encoding="utf-8"?>
<a:theme xmlns:a="http://schemas.openxmlformats.org/drawingml/2006/main" name="顶峰">
  <a:themeElements>
    <a:clrScheme name="顶峰">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顶峰">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顶峰">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5.xml><?xml version="1.0" encoding="utf-8"?>
<a:theme xmlns:a="http://schemas.openxmlformats.org/drawingml/2006/main" name="华丽">
  <a:themeElements>
    <a:clrScheme name="华丽">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华丽">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华丽">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6.xml><?xml version="1.0" encoding="utf-8"?>
<a:theme xmlns:a="http://schemas.openxmlformats.org/drawingml/2006/main" name="活力">
  <a:themeElements>
    <a:clrScheme name="活力">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活力">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活力">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7.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268</TotalTime>
  <Words>3984</Words>
  <Application>Microsoft Office PowerPoint</Application>
  <PresentationFormat>全屏显示(4:3)</PresentationFormat>
  <Paragraphs>328</Paragraphs>
  <Slides>38</Slides>
  <Notes>0</Notes>
  <HiddenSlides>0</HiddenSlides>
  <MMClips>0</MMClips>
  <ScaleCrop>false</ScaleCrop>
  <HeadingPairs>
    <vt:vector size="6" baseType="variant">
      <vt:variant>
        <vt:lpstr>已用的字体</vt:lpstr>
      </vt:variant>
      <vt:variant>
        <vt:i4>20</vt:i4>
      </vt:variant>
      <vt:variant>
        <vt:lpstr>主题</vt:lpstr>
      </vt:variant>
      <vt:variant>
        <vt:i4>6</vt:i4>
      </vt:variant>
      <vt:variant>
        <vt:lpstr>幻灯片标题</vt:lpstr>
      </vt:variant>
      <vt:variant>
        <vt:i4>38</vt:i4>
      </vt:variant>
    </vt:vector>
  </HeadingPairs>
  <TitlesOfParts>
    <vt:vector size="64" baseType="lpstr">
      <vt:lpstr>方正姚体</vt:lpstr>
      <vt:lpstr>黑体</vt:lpstr>
      <vt:lpstr>华文楷体</vt:lpstr>
      <vt:lpstr>华文新魏</vt:lpstr>
      <vt:lpstr>宋体</vt:lpstr>
      <vt:lpstr>幼圆</vt:lpstr>
      <vt:lpstr>Book Antiqua</vt:lpstr>
      <vt:lpstr>Calibri</vt:lpstr>
      <vt:lpstr>Cambria</vt:lpstr>
      <vt:lpstr>Candara</vt:lpstr>
      <vt:lpstr>Century Gothic</vt:lpstr>
      <vt:lpstr>Lucida Sans</vt:lpstr>
      <vt:lpstr>Rockwell</vt:lpstr>
      <vt:lpstr>Symbol</vt:lpstr>
      <vt:lpstr>Times New Roman</vt:lpstr>
      <vt:lpstr>Trebuchet MS</vt:lpstr>
      <vt:lpstr>Verdana</vt:lpstr>
      <vt:lpstr>Wingdings</vt:lpstr>
      <vt:lpstr>Wingdings 2</vt:lpstr>
      <vt:lpstr>Wingdings 3</vt:lpstr>
      <vt:lpstr>奥斯汀</vt:lpstr>
      <vt:lpstr>波形</vt:lpstr>
      <vt:lpstr>沉稳</vt:lpstr>
      <vt:lpstr>顶峰</vt:lpstr>
      <vt:lpstr>华丽</vt:lpstr>
      <vt:lpstr>活力</vt:lpstr>
      <vt:lpstr>高新技术企业科技政策介绍</vt:lpstr>
      <vt:lpstr>聚焦产业培育，提升服务能力</vt:lpstr>
      <vt:lpstr>重要说明</vt:lpstr>
      <vt:lpstr>一、高新技术企业认定</vt:lpstr>
      <vt:lpstr>政策依据：</vt:lpstr>
      <vt:lpstr>认定条件</vt:lpstr>
      <vt:lpstr>具体评定方法</vt:lpstr>
      <vt:lpstr>具体评定方法</vt:lpstr>
      <vt:lpstr>具体评定方法</vt:lpstr>
      <vt:lpstr>具体评定方法</vt:lpstr>
      <vt:lpstr>具体评定方法</vt:lpstr>
      <vt:lpstr>申报流程</vt:lpstr>
      <vt:lpstr>二、技术先进型服务企业认定</vt:lpstr>
      <vt:lpstr>政策依据：</vt:lpstr>
      <vt:lpstr>（一）技术先进型服务企业可享受的优惠政策：</vt:lpstr>
      <vt:lpstr>（二）技术先进型服务业务认定范围</vt:lpstr>
      <vt:lpstr>（三）申请条件：</vt:lpstr>
      <vt:lpstr>提交材料</vt:lpstr>
      <vt:lpstr>（四）申报程序：</vt:lpstr>
      <vt:lpstr>三、研发经费加计扣除</vt:lpstr>
      <vt:lpstr>政策依据：</vt:lpstr>
      <vt:lpstr>研发经费</vt:lpstr>
      <vt:lpstr>执行流程</vt:lpstr>
      <vt:lpstr>常见问题</vt:lpstr>
      <vt:lpstr>四、技术合同登记</vt:lpstr>
      <vt:lpstr>政策依据</vt:lpstr>
      <vt:lpstr>（一）技术合同认定登记的重要性</vt:lpstr>
      <vt:lpstr>（二）技术合同登记相关概念解读</vt:lpstr>
      <vt:lpstr>（三）技术合同的认定登记工作</vt:lpstr>
      <vt:lpstr>享受政策需履行的手续</vt:lpstr>
      <vt:lpstr>需要提交的材料</vt:lpstr>
      <vt:lpstr>不予登记的合同</vt:lpstr>
      <vt:lpstr>五、高新技术成果转化项目认定</vt:lpstr>
      <vt:lpstr>六、科技型中小企业技术创新资金</vt:lpstr>
      <vt:lpstr>七、设计产业促进</vt:lpstr>
      <vt:lpstr>八、产业技术创新战略联盟建设</vt:lpstr>
      <vt:lpstr>九、技术转移专项</vt:lpstr>
      <vt:lpstr>十、工程技术服务促进</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高新技术企业科技政策介绍</dc:title>
  <cp:lastModifiedBy>admin</cp:lastModifiedBy>
  <cp:revision>22</cp:revision>
  <dcterms:modified xsi:type="dcterms:W3CDTF">2016-12-30T01:27:23Z</dcterms:modified>
</cp:coreProperties>
</file>